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452" r:id="rId3"/>
    <p:sldId id="322" r:id="rId4"/>
    <p:sldId id="323" r:id="rId5"/>
    <p:sldId id="324" r:id="rId6"/>
    <p:sldId id="453" r:id="rId7"/>
    <p:sldId id="451" r:id="rId8"/>
    <p:sldId id="448" r:id="rId9"/>
    <p:sldId id="449" r:id="rId10"/>
    <p:sldId id="450" r:id="rId11"/>
    <p:sldId id="321" r:id="rId12"/>
  </p:sldIdLst>
  <p:sldSz cx="12192000" cy="6858000"/>
  <p:notesSz cx="6888163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F43"/>
    <a:srgbClr val="FFA365"/>
    <a:srgbClr val="4482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 showGuides="1">
      <p:cViewPr varScale="1">
        <p:scale>
          <a:sx n="57" d="100"/>
          <a:sy n="57" d="100"/>
        </p:scale>
        <p:origin x="962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2" d="100"/>
          <a:sy n="42" d="100"/>
        </p:scale>
        <p:origin x="2826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-sa/4.0/" TargetMode="Externa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C31EE85F-F419-EE66-2CB8-7C177446F9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128582B-3BF0-9446-BDA0-5FBDF697DD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C460AEC2-766A-4B19-9747-238A639A64B4}" type="datetimeFigureOut">
              <a:rPr lang="de-DE" smtClean="0"/>
              <a:t>16.01.2026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AE53604-A921-6094-F2BA-6AABA8A2FC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C443767-A982-32B0-0FFF-950CFEE9A5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CC7C6048-EBB0-43AF-9D1E-0076D8647B0A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E2495AB-5A0F-9CB4-7D34-0368509D9A8A}"/>
              </a:ext>
            </a:extLst>
          </p:cNvPr>
          <p:cNvSpPr txBox="1"/>
          <p:nvPr/>
        </p:nvSpPr>
        <p:spPr>
          <a:xfrm>
            <a:off x="978897" y="9729752"/>
            <a:ext cx="4930371" cy="266827"/>
          </a:xfrm>
          <a:prstGeom prst="rect">
            <a:avLst/>
          </a:prstGeom>
          <a:noFill/>
        </p:spPr>
        <p:txBody>
          <a:bodyPr wrap="none" lIns="96606" tIns="48303" rIns="96606" bIns="48303" rtlCol="0">
            <a:spAutoFit/>
          </a:bodyPr>
          <a:lstStyle/>
          <a:p>
            <a:pPr algn="ctr"/>
            <a:r>
              <a:rPr lang="en-US" sz="1100" dirty="0">
                <a:solidFill>
                  <a:schemeClr val="tx1">
                    <a:tint val="82000"/>
                  </a:schemeClr>
                </a:solidFill>
              </a:rPr>
              <a:t>“Core Principles of Quality Management” | Marlies Kathrin Titak | </a:t>
            </a:r>
            <a:r>
              <a:rPr lang="en-US" sz="1100" dirty="0">
                <a:solidFill>
                  <a:schemeClr val="tx1">
                    <a:tint val="82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 4.0</a:t>
            </a:r>
            <a:endParaRPr lang="de-DE" sz="1100" dirty="0">
              <a:solidFill>
                <a:schemeClr val="tx1">
                  <a:tint val="82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30184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-sa/4.0/" TargetMode="External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414252F-3FBE-4A86-953D-B1B304FAB586}" type="datetimeFigureOut">
              <a:rPr lang="de-DE" smtClean="0"/>
              <a:t>16.01.2026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4DEA0B2F-FB75-4971-BBEF-3359072767AA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D1A8FFC-5633-7460-6C13-534233C0EE47}"/>
              </a:ext>
            </a:extLst>
          </p:cNvPr>
          <p:cNvSpPr txBox="1"/>
          <p:nvPr/>
        </p:nvSpPr>
        <p:spPr>
          <a:xfrm>
            <a:off x="978100" y="9746446"/>
            <a:ext cx="4930371" cy="266827"/>
          </a:xfrm>
          <a:prstGeom prst="rect">
            <a:avLst/>
          </a:prstGeom>
          <a:noFill/>
        </p:spPr>
        <p:txBody>
          <a:bodyPr wrap="none" lIns="96606" tIns="48303" rIns="96606" bIns="48303" rtlCol="0">
            <a:spAutoFit/>
          </a:bodyPr>
          <a:lstStyle/>
          <a:p>
            <a:pPr algn="ctr"/>
            <a:r>
              <a:rPr lang="en-US" sz="1100" kern="1200" dirty="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rPr>
              <a:t>“Core Principles of Quality Management” | Marlies Kathrin Titak | </a:t>
            </a:r>
            <a:r>
              <a:rPr lang="en-US" sz="1100" kern="1200" dirty="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 4.0</a:t>
            </a:r>
            <a:endParaRPr lang="de-DE" sz="1100" kern="1200" dirty="0">
              <a:solidFill>
                <a:schemeClr val="tx1">
                  <a:tint val="82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1004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F214C9-7C19-66BD-AF24-70A6E46873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51D46C3-F42A-1F01-10A6-F50E5EF23F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lang="de-DE" sz="3600" kern="1200" dirty="0">
                <a:solidFill>
                  <a:srgbClr val="005096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0F062F-F584-AB83-F6CC-6DA340DFE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2468-E02D-492E-AC73-C0C37E9A4141}" type="datetime1">
              <a:rPr lang="de-DE" smtClean="0"/>
              <a:t>16.01.2026</a:t>
            </a:fld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43305CF-B4F2-B31D-4FFA-169225967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62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6AA12-E08D-06DC-49CC-AD3C7B9EE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97B8A4A-8E63-34F6-3FB5-56B90D153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C8FA8E-E969-778B-7AA2-61C0BC382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8DD54-3E39-49AA-B147-F477B6718248}" type="datetime1">
              <a:rPr lang="de-DE" smtClean="0"/>
              <a:t>16.01.2026</a:t>
            </a:fld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BBDEB4-E64B-6C52-F560-32AD19C83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04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5763E93-3C9F-BAA4-DA3D-2814038FE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B2AEEBD-8E21-EC05-A27D-D277CEE2D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AE3D84-F2EE-B484-27A8-4A180A4E3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50F7A-E945-4769-941C-4375DFBBDBC2}" type="datetime1">
              <a:rPr lang="de-DE" smtClean="0"/>
              <a:t>16.01.2026</a:t>
            </a:fld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C428FD-4FAB-EAF7-3821-293646627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138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2C5008-BF1E-6D58-78B0-7C1959DE8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de-DE" sz="4000" kern="1200" dirty="0" smtClean="0">
                <a:solidFill>
                  <a:srgbClr val="005096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6BF0AD-A39E-DB97-6BDC-81DB33384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2B7DA7-E877-F5FF-AC8A-4B3DA7291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7EC5-5715-48FE-B346-DEFBDB2B826F}" type="datetime1">
              <a:rPr lang="de-DE" smtClean="0"/>
              <a:t>16.01.2026</a:t>
            </a:fld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C440DB-FE6E-A598-341C-98D238250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27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3A9786-42EE-79A6-5D3E-D9045832A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BE9620-6E4B-1725-0E71-B02E99CD2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lang="de-DE" sz="3600" kern="1200" dirty="0">
                <a:solidFill>
                  <a:srgbClr val="005096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1C98B5-6994-7015-EEDE-BE5C7A0FB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86D5A-1E57-42BB-8E0F-A6AFA04A4961}" type="datetime1">
              <a:rPr lang="de-DE" smtClean="0"/>
              <a:t>16.01.2026</a:t>
            </a:fld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EE959F-459A-D69A-7B91-A5BF4595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065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687CD-77C4-18F8-EF87-2C4D0AEF7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88E8B2-E68D-D0A4-790F-2D261F307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E27792F-6ED7-C782-1056-F1EFCCB6D8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540C89-FFB7-4C51-08FC-D8CDCF4D9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56E3-CA17-447D-B6BD-6D2B4FBDC215}" type="datetime1">
              <a:rPr lang="de-DE" smtClean="0"/>
              <a:t>16.01.2026</a:t>
            </a:fld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DBBD48B-DB66-4F83-1800-640425600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014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ACA743-7564-9001-22A4-D9AC5A739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B604E3-2FF8-C343-58D0-A6EE4921F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8C99C75-E806-4C53-A851-F252B6AEA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429412A-1B87-0BED-3303-3CB3272B28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024CD04-3632-8220-3BDC-8EC3AC5102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112249A-4612-EE0C-AB3D-36F9E31D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0B9CF-12B3-4A22-999C-471D4E8E6E31}" type="datetime1">
              <a:rPr lang="de-DE" smtClean="0"/>
              <a:t>16.01.2026</a:t>
            </a:fld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4EA855E-7931-D65F-6C4A-9F450BCEE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897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603FCA-5EE8-9D86-79AC-C2FE24A14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EF57695-A3EB-F066-9000-26B3FF7ABA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19808" cy="365125"/>
          </a:xfrm>
        </p:spPr>
        <p:txBody>
          <a:bodyPr/>
          <a:lstStyle/>
          <a:p>
            <a:fld id="{D65C1E91-3D48-49D2-B6C5-609AFF3F8F96}" type="datetime1">
              <a:rPr lang="de-DE" smtClean="0"/>
              <a:t>16.01.2026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ADA87D7-5420-20DD-6AEE-1223D40FC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24738" y="6356350"/>
            <a:ext cx="729062" cy="365125"/>
          </a:xfrm>
        </p:spPr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23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C0730CE-1C6D-390A-9E4E-C760D3244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53A6-3DE7-40E1-8F14-1BA505104D90}" type="datetime1">
              <a:rPr lang="de-DE" smtClean="0"/>
              <a:t>16.01.2026</a:t>
            </a:fld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604785F-8A2F-0C1E-5E79-1E92AC3A5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886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E3BFC6-956F-FB4E-6CF6-4CFAC0255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3689F6-F7DD-E9F9-86D7-1B4DBACE5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321AE8-272E-AADA-9FA8-E6C37C3DB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52C3D0-77BB-0249-A590-E69270420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5F206-2B53-43CC-9C98-63CB430EBBF6}" type="datetime1">
              <a:rPr lang="de-DE" smtClean="0"/>
              <a:t>16.01.2026</a:t>
            </a:fld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8070B13-E9FB-64A4-42BC-988F1E147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9108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B13625-7954-665A-245A-26EB61D6F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B60F306-60A4-BE1D-FDD5-F40806C2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2945227-FE84-628D-4A7C-D17BDDE51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C37AF5C-8553-A978-1063-3844DC872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4BAB5-BE8C-4343-A93E-5FB4347811DA}" type="datetime1">
              <a:rPr lang="de-DE" smtClean="0"/>
              <a:t>16.01.2026</a:t>
            </a:fld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01AE8D-7B39-DA5C-3212-5AE356A47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701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creativecommons.org/licenses/by-sa/4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41997A4-6821-B1AE-D562-418981A6A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err="1"/>
              <a:t>Mastertitelformat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D88B0B-741F-DE18-D362-F8781BE13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/>
              <a:t>Mastertextformat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/>
              <a:t>Zweite Ebene</a:t>
            </a:r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Ebene</a:t>
            </a:r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Ebene</a:t>
            </a:r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A1C3EC-C4B6-AE07-9597-247708E24F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9493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9F781F-0780-424B-8060-A9B4A7A6CED7}" type="datetime1">
              <a:rPr lang="en-GB" noProof="0" smtClean="0"/>
              <a:t>16/01/2026</a:t>
            </a:fld>
            <a:endParaRPr lang="en-GB" sz="1000" noProof="0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294FFA-6002-9A9E-4462-22BC0F298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6322" y="6356350"/>
            <a:ext cx="5874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BFC8E-C8E6-4EAD-8275-6EEC79207575}" type="slidenum">
              <a:rPr lang="en-GB" noProof="0" smtClean="0"/>
              <a:pPr/>
              <a:t>‹Nr.›</a:t>
            </a:fld>
            <a:endParaRPr lang="en-GB" sz="1000" noProof="0" dirty="0"/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FEF78DCB-62A3-C5D1-1FC3-03C04E52D0B7}"/>
              </a:ext>
            </a:extLst>
          </p:cNvPr>
          <p:cNvGrpSpPr/>
          <p:nvPr userDrawn="1"/>
        </p:nvGrpSpPr>
        <p:grpSpPr>
          <a:xfrm>
            <a:off x="2247900" y="6410537"/>
            <a:ext cx="7696200" cy="246221"/>
            <a:chOff x="2247900" y="6410537"/>
            <a:chExt cx="7696200" cy="246221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B6F34C8D-3259-3072-B0EC-C2C6D71D5B5F}"/>
                </a:ext>
              </a:extLst>
            </p:cNvPr>
            <p:cNvSpPr txBox="1"/>
            <p:nvPr userDrawn="1"/>
          </p:nvSpPr>
          <p:spPr>
            <a:xfrm>
              <a:off x="2247900" y="6410537"/>
              <a:ext cx="7696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kern="1200" dirty="0">
                  <a:solidFill>
                    <a:schemeClr val="tx1">
                      <a:tint val="82000"/>
                    </a:schemeClr>
                  </a:solidFill>
                  <a:latin typeface="+mn-lt"/>
                  <a:ea typeface="+mn-ea"/>
                  <a:cs typeface="+mn-cs"/>
                </a:rPr>
                <a:t>“Process Modelling Exercises” | Marlies Kathrin Titak | </a:t>
              </a:r>
              <a:r>
                <a:rPr lang="en-US" sz="1000" kern="1200" dirty="0">
                  <a:solidFill>
                    <a:schemeClr val="tx1">
                      <a:tint val="82000"/>
                    </a:schemeClr>
                  </a:solidFill>
                  <a:latin typeface="+mn-lt"/>
                  <a:ea typeface="+mn-ea"/>
                  <a:cs typeface="+mn-cs"/>
                  <a:hlinkClick r:id="rId1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CC BY-SA 4.0</a:t>
              </a:r>
              <a:r>
                <a:rPr lang="en-US" sz="1000" kern="1200" dirty="0">
                  <a:solidFill>
                    <a:schemeClr val="tx1">
                      <a:tint val="82000"/>
                    </a:schemeClr>
                  </a:solidFill>
                  <a:latin typeface="+mn-lt"/>
                  <a:ea typeface="+mn-ea"/>
                  <a:cs typeface="+mn-cs"/>
                </a:rPr>
                <a:t>  </a:t>
              </a:r>
              <a:r>
                <a:rPr lang="en-US" sz="800" kern="1200" dirty="0">
                  <a:solidFill>
                    <a:schemeClr val="bg1">
                      <a:lumMod val="95000"/>
                    </a:schemeClr>
                  </a:solidFill>
                  <a:latin typeface="+mn-lt"/>
                  <a:ea typeface="+mn-ea"/>
                  <a:cs typeface="+mn-cs"/>
                </a:rPr>
                <a:t>cc-by-</a:t>
              </a:r>
              <a:r>
                <a:rPr lang="en-US" sz="800" kern="1200" dirty="0" err="1">
                  <a:solidFill>
                    <a:schemeClr val="bg1">
                      <a:lumMod val="95000"/>
                    </a:schemeClr>
                  </a:solidFill>
                  <a:latin typeface="+mn-lt"/>
                  <a:ea typeface="+mn-ea"/>
                  <a:cs typeface="+mn-cs"/>
                </a:rPr>
                <a:t>sa</a:t>
              </a:r>
              <a:r>
                <a:rPr lang="en-US" sz="800" kern="1200" dirty="0">
                  <a:solidFill>
                    <a:schemeClr val="bg1">
                      <a:lumMod val="95000"/>
                    </a:schemeClr>
                  </a:solidFill>
                  <a:latin typeface="+mn-lt"/>
                  <a:ea typeface="+mn-ea"/>
                  <a:cs typeface="+mn-cs"/>
                </a:rPr>
                <a:t>-logo</a:t>
              </a:r>
              <a:r>
                <a:rPr lang="en-US" sz="1000" kern="1200" dirty="0">
                  <a:solidFill>
                    <a:schemeClr val="bg1">
                      <a:lumMod val="95000"/>
                    </a:schemeClr>
                  </a:solidFill>
                  <a:latin typeface="+mn-lt"/>
                  <a:ea typeface="+mn-ea"/>
                  <a:cs typeface="+mn-cs"/>
                </a:rPr>
                <a:t> </a:t>
              </a:r>
              <a:endParaRPr lang="de-DE" sz="1000" kern="1200" dirty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afik 7">
              <a:extLst>
                <a:ext uri="{FF2B5EF4-FFF2-40B4-BE49-F238E27FC236}">
                  <a16:creationId xmlns:a16="http://schemas.microsoft.com/office/drawing/2014/main" id="{601B084D-96FD-ACBD-6131-F1558A3C8BEB}"/>
                </a:ext>
              </a:extLst>
            </p:cNvPr>
            <p:cNvGrpSpPr/>
            <p:nvPr userDrawn="1"/>
          </p:nvGrpSpPr>
          <p:grpSpPr>
            <a:xfrm>
              <a:off x="7667514" y="6424942"/>
              <a:ext cx="603504" cy="211226"/>
              <a:chOff x="7962899" y="6356349"/>
              <a:chExt cx="1143000" cy="400050"/>
            </a:xfrm>
          </p:grpSpPr>
          <p:sp>
            <p:nvSpPr>
              <p:cNvPr id="10" name="Freihandform: Form 9">
                <a:extLst>
                  <a:ext uri="{FF2B5EF4-FFF2-40B4-BE49-F238E27FC236}">
                    <a16:creationId xmlns:a16="http://schemas.microsoft.com/office/drawing/2014/main" id="{BA48C1AF-A72F-11A9-11CA-1989FAFFEF11}"/>
                  </a:ext>
                </a:extLst>
              </p:cNvPr>
              <p:cNvSpPr/>
              <p:nvPr/>
            </p:nvSpPr>
            <p:spPr>
              <a:xfrm>
                <a:off x="7968113" y="6360889"/>
                <a:ext cx="1135511" cy="387580"/>
              </a:xfrm>
              <a:custGeom>
                <a:avLst/>
                <a:gdLst>
                  <a:gd name="csX0" fmla="*/ 27067 w 1135512"/>
                  <a:gd name="csY0" fmla="*/ -75 h 387581"/>
                  <a:gd name="csX1" fmla="*/ 1106770 w 1135512"/>
                  <a:gd name="csY1" fmla="*/ 1847 h 387581"/>
                  <a:gd name="csX2" fmla="*/ 1135333 w 1135512"/>
                  <a:gd name="csY2" fmla="*/ 31947 h 387581"/>
                  <a:gd name="csX3" fmla="*/ 1134011 w 1135512"/>
                  <a:gd name="csY3" fmla="*/ 387506 h 387581"/>
                  <a:gd name="csX4" fmla="*/ -179 w 1135512"/>
                  <a:gd name="csY4" fmla="*/ 387506 h 387581"/>
                  <a:gd name="csX5" fmla="*/ -179 w 1135512"/>
                  <a:gd name="csY5" fmla="*/ 30625 h 387581"/>
                  <a:gd name="csX6" fmla="*/ 27067 w 1135512"/>
                  <a:gd name="csY6" fmla="*/ -75 h 387581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1135512" h="387581">
                    <a:moveTo>
                      <a:pt x="27067" y="-75"/>
                    </a:moveTo>
                    <a:lnTo>
                      <a:pt x="1106770" y="1847"/>
                    </a:lnTo>
                    <a:cubicBezTo>
                      <a:pt x="1121856" y="1847"/>
                      <a:pt x="1135333" y="-394"/>
                      <a:pt x="1135333" y="31947"/>
                    </a:cubicBezTo>
                    <a:lnTo>
                      <a:pt x="1134011" y="387506"/>
                    </a:lnTo>
                    <a:lnTo>
                      <a:pt x="-179" y="387506"/>
                    </a:lnTo>
                    <a:lnTo>
                      <a:pt x="-179" y="30625"/>
                    </a:lnTo>
                    <a:cubicBezTo>
                      <a:pt x="-179" y="14681"/>
                      <a:pt x="1365" y="-75"/>
                      <a:pt x="27067" y="-75"/>
                    </a:cubicBezTo>
                    <a:close/>
                  </a:path>
                </a:pathLst>
              </a:custGeom>
              <a:solidFill>
                <a:srgbClr val="AAB2AB"/>
              </a:solidFill>
              <a:ln w="9465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grpSp>
            <p:nvGrpSpPr>
              <p:cNvPr id="11" name="Grafik 7">
                <a:extLst>
                  <a:ext uri="{FF2B5EF4-FFF2-40B4-BE49-F238E27FC236}">
                    <a16:creationId xmlns:a16="http://schemas.microsoft.com/office/drawing/2014/main" id="{CC8E4B8D-015B-73A9-20B7-E0367D8B2702}"/>
                  </a:ext>
                </a:extLst>
              </p:cNvPr>
              <p:cNvGrpSpPr/>
              <p:nvPr/>
            </p:nvGrpSpPr>
            <p:grpSpPr>
              <a:xfrm>
                <a:off x="8013071" y="6393830"/>
                <a:ext cx="297556" cy="297953"/>
                <a:chOff x="8013071" y="6393830"/>
                <a:chExt cx="297556" cy="297953"/>
              </a:xfrm>
            </p:grpSpPr>
            <p:sp>
              <p:nvSpPr>
                <p:cNvPr id="30" name="Freihandform: Form 29">
                  <a:extLst>
                    <a:ext uri="{FF2B5EF4-FFF2-40B4-BE49-F238E27FC236}">
                      <a16:creationId xmlns:a16="http://schemas.microsoft.com/office/drawing/2014/main" id="{9361485A-1DF6-47CA-80B9-C2DFA3B73F1E}"/>
                    </a:ext>
                  </a:extLst>
                </p:cNvPr>
                <p:cNvSpPr/>
                <p:nvPr/>
              </p:nvSpPr>
              <p:spPr>
                <a:xfrm>
                  <a:off x="8031979" y="6412870"/>
                  <a:ext cx="259744" cy="259872"/>
                </a:xfrm>
                <a:custGeom>
                  <a:avLst/>
                  <a:gdLst>
                    <a:gd name="csX0" fmla="*/ 259594 w 259744"/>
                    <a:gd name="csY0" fmla="*/ 130012 h 259872"/>
                    <a:gd name="csX1" fmla="*/ 129800 w 259744"/>
                    <a:gd name="csY1" fmla="*/ 259948 h 259872"/>
                    <a:gd name="csX2" fmla="*/ -151 w 259744"/>
                    <a:gd name="csY2" fmla="*/ 130169 h 259872"/>
                    <a:gd name="csX3" fmla="*/ -151 w 259744"/>
                    <a:gd name="csY3" fmla="*/ 130012 h 259872"/>
                    <a:gd name="csX4" fmla="*/ 129643 w 259744"/>
                    <a:gd name="csY4" fmla="*/ 75 h 259872"/>
                    <a:gd name="csX5" fmla="*/ 259594 w 259744"/>
                    <a:gd name="csY5" fmla="*/ 129854 h 259872"/>
                    <a:gd name="csX6" fmla="*/ 259594 w 259744"/>
                    <a:gd name="csY6" fmla="*/ 130012 h 25987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259744" h="259872">
                      <a:moveTo>
                        <a:pt x="259594" y="130012"/>
                      </a:moveTo>
                      <a:cubicBezTo>
                        <a:pt x="259640" y="201727"/>
                        <a:pt x="201524" y="259897"/>
                        <a:pt x="129800" y="259948"/>
                      </a:cubicBezTo>
                      <a:cubicBezTo>
                        <a:pt x="58077" y="259989"/>
                        <a:pt x="-109" y="201884"/>
                        <a:pt x="-151" y="130169"/>
                      </a:cubicBezTo>
                      <a:cubicBezTo>
                        <a:pt x="-151" y="130114"/>
                        <a:pt x="-151" y="130067"/>
                        <a:pt x="-151" y="130012"/>
                      </a:cubicBezTo>
                      <a:cubicBezTo>
                        <a:pt x="-192" y="58287"/>
                        <a:pt x="57919" y="117"/>
                        <a:pt x="129643" y="75"/>
                      </a:cubicBezTo>
                      <a:cubicBezTo>
                        <a:pt x="201376" y="29"/>
                        <a:pt x="259552" y="58139"/>
                        <a:pt x="259594" y="129854"/>
                      </a:cubicBezTo>
                      <a:cubicBezTo>
                        <a:pt x="259594" y="129901"/>
                        <a:pt x="259594" y="129956"/>
                        <a:pt x="259594" y="13001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8262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1" name="Freihandform: Form 30">
                  <a:extLst>
                    <a:ext uri="{FF2B5EF4-FFF2-40B4-BE49-F238E27FC236}">
                      <a16:creationId xmlns:a16="http://schemas.microsoft.com/office/drawing/2014/main" id="{1974FC3D-3802-134E-366F-13C4E9D569C0}"/>
                    </a:ext>
                  </a:extLst>
                </p:cNvPr>
                <p:cNvSpPr/>
                <p:nvPr/>
              </p:nvSpPr>
              <p:spPr>
                <a:xfrm>
                  <a:off x="8013071" y="6393830"/>
                  <a:ext cx="297556" cy="297953"/>
                </a:xfrm>
                <a:custGeom>
                  <a:avLst/>
                  <a:gdLst>
                    <a:gd name="csX0" fmla="*/ 253915 w 297556"/>
                    <a:gd name="csY0" fmla="*/ 43376 h 297953"/>
                    <a:gd name="csX1" fmla="*/ 297117 w 297556"/>
                    <a:gd name="csY1" fmla="*/ 149151 h 297953"/>
                    <a:gd name="csX2" fmla="*/ 254659 w 297556"/>
                    <a:gd name="csY2" fmla="*/ 253808 h 297953"/>
                    <a:gd name="csX3" fmla="*/ 148155 w 297556"/>
                    <a:gd name="csY3" fmla="*/ 298127 h 297953"/>
                    <a:gd name="csX4" fmla="*/ 43505 w 297556"/>
                    <a:gd name="csY4" fmla="*/ 254178 h 297953"/>
                    <a:gd name="csX5" fmla="*/ -440 w 297556"/>
                    <a:gd name="csY5" fmla="*/ 149151 h 297953"/>
                    <a:gd name="csX6" fmla="*/ 43505 w 297556"/>
                    <a:gd name="csY6" fmla="*/ 43376 h 297953"/>
                    <a:gd name="csX7" fmla="*/ 148155 w 297556"/>
                    <a:gd name="csY7" fmla="*/ 174 h 297953"/>
                    <a:gd name="csX8" fmla="*/ 253915 w 297556"/>
                    <a:gd name="csY8" fmla="*/ 43376 h 297953"/>
                    <a:gd name="csX9" fmla="*/ 62894 w 297556"/>
                    <a:gd name="csY9" fmla="*/ 62749 h 297953"/>
                    <a:gd name="csX10" fmla="*/ 26376 w 297556"/>
                    <a:gd name="csY10" fmla="*/ 149188 h 297953"/>
                    <a:gd name="csX11" fmla="*/ 62520 w 297556"/>
                    <a:gd name="csY11" fmla="*/ 234869 h 297953"/>
                    <a:gd name="csX12" fmla="*/ 148595 w 297556"/>
                    <a:gd name="csY12" fmla="*/ 271014 h 297953"/>
                    <a:gd name="csX13" fmla="*/ 235409 w 297556"/>
                    <a:gd name="csY13" fmla="*/ 234504 h 297953"/>
                    <a:gd name="csX14" fmla="*/ 270439 w 297556"/>
                    <a:gd name="csY14" fmla="*/ 149188 h 297953"/>
                    <a:gd name="csX15" fmla="*/ 234845 w 297556"/>
                    <a:gd name="csY15" fmla="*/ 62563 h 297953"/>
                    <a:gd name="csX16" fmla="*/ 148595 w 297556"/>
                    <a:gd name="csY16" fmla="*/ 26983 h 297953"/>
                    <a:gd name="csX17" fmla="*/ 62894 w 297556"/>
                    <a:gd name="csY17" fmla="*/ 62749 h 297953"/>
                    <a:gd name="csX18" fmla="*/ 126969 w 297556"/>
                    <a:gd name="csY18" fmla="*/ 134653 h 297953"/>
                    <a:gd name="csX19" fmla="*/ 110251 w 297556"/>
                    <a:gd name="csY19" fmla="*/ 122490 h 297953"/>
                    <a:gd name="csX20" fmla="*/ 90557 w 297556"/>
                    <a:gd name="csY20" fmla="*/ 148998 h 297953"/>
                    <a:gd name="csX21" fmla="*/ 110251 w 297556"/>
                    <a:gd name="csY21" fmla="*/ 175512 h 297953"/>
                    <a:gd name="csX22" fmla="*/ 128831 w 297556"/>
                    <a:gd name="csY22" fmla="*/ 162581 h 297953"/>
                    <a:gd name="csX23" fmla="*/ 147032 w 297556"/>
                    <a:gd name="csY23" fmla="*/ 172272 h 297953"/>
                    <a:gd name="csX24" fmla="*/ 107986 w 297556"/>
                    <a:gd name="csY24" fmla="*/ 195397 h 297953"/>
                    <a:gd name="csX25" fmla="*/ 75827 w 297556"/>
                    <a:gd name="csY25" fmla="*/ 183091 h 297953"/>
                    <a:gd name="csX26" fmla="*/ 63740 w 297556"/>
                    <a:gd name="csY26" fmla="*/ 149151 h 297953"/>
                    <a:gd name="csX27" fmla="*/ 76197 w 297556"/>
                    <a:gd name="csY27" fmla="*/ 115396 h 297953"/>
                    <a:gd name="csX28" fmla="*/ 107247 w 297556"/>
                    <a:gd name="csY28" fmla="*/ 102900 h 297953"/>
                    <a:gd name="csX29" fmla="*/ 146667 w 297556"/>
                    <a:gd name="csY29" fmla="*/ 124569 h 297953"/>
                    <a:gd name="csX30" fmla="*/ 126969 w 297556"/>
                    <a:gd name="csY30" fmla="*/ 134653 h 297953"/>
                    <a:gd name="csX31" fmla="*/ 212600 w 297556"/>
                    <a:gd name="csY31" fmla="*/ 134653 h 297953"/>
                    <a:gd name="csX32" fmla="*/ 196219 w 297556"/>
                    <a:gd name="csY32" fmla="*/ 122490 h 297953"/>
                    <a:gd name="csX33" fmla="*/ 176123 w 297556"/>
                    <a:gd name="csY33" fmla="*/ 148998 h 297953"/>
                    <a:gd name="csX34" fmla="*/ 196219 w 297556"/>
                    <a:gd name="csY34" fmla="*/ 175512 h 297953"/>
                    <a:gd name="csX35" fmla="*/ 214457 w 297556"/>
                    <a:gd name="csY35" fmla="*/ 162581 h 297953"/>
                    <a:gd name="csX36" fmla="*/ 233066 w 297556"/>
                    <a:gd name="csY36" fmla="*/ 172272 h 297953"/>
                    <a:gd name="csX37" fmla="*/ 194084 w 297556"/>
                    <a:gd name="csY37" fmla="*/ 195397 h 297953"/>
                    <a:gd name="csX38" fmla="*/ 161971 w 297556"/>
                    <a:gd name="csY38" fmla="*/ 183091 h 297953"/>
                    <a:gd name="csX39" fmla="*/ 149912 w 297556"/>
                    <a:gd name="csY39" fmla="*/ 149151 h 297953"/>
                    <a:gd name="csX40" fmla="*/ 162165 w 297556"/>
                    <a:gd name="csY40" fmla="*/ 115396 h 297953"/>
                    <a:gd name="csX41" fmla="*/ 193344 w 297556"/>
                    <a:gd name="csY41" fmla="*/ 102900 h 297953"/>
                    <a:gd name="csX42" fmla="*/ 232687 w 297556"/>
                    <a:gd name="csY42" fmla="*/ 124569 h 297953"/>
                    <a:gd name="csX43" fmla="*/ 212600 w 297556"/>
                    <a:gd name="csY43" fmla="*/ 134653 h 29795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  <a:cxn ang="0">
                      <a:pos x="csX24" y="csY24"/>
                    </a:cxn>
                    <a:cxn ang="0">
                      <a:pos x="csX25" y="csY25"/>
                    </a:cxn>
                    <a:cxn ang="0">
                      <a:pos x="csX26" y="csY26"/>
                    </a:cxn>
                    <a:cxn ang="0">
                      <a:pos x="csX27" y="csY27"/>
                    </a:cxn>
                    <a:cxn ang="0">
                      <a:pos x="csX28" y="csY28"/>
                    </a:cxn>
                    <a:cxn ang="0">
                      <a:pos x="csX29" y="csY29"/>
                    </a:cxn>
                    <a:cxn ang="0">
                      <a:pos x="csX30" y="csY30"/>
                    </a:cxn>
                    <a:cxn ang="0">
                      <a:pos x="csX31" y="csY31"/>
                    </a:cxn>
                    <a:cxn ang="0">
                      <a:pos x="csX32" y="csY32"/>
                    </a:cxn>
                    <a:cxn ang="0">
                      <a:pos x="csX33" y="csY33"/>
                    </a:cxn>
                    <a:cxn ang="0">
                      <a:pos x="csX34" y="csY34"/>
                    </a:cxn>
                    <a:cxn ang="0">
                      <a:pos x="csX35" y="csY35"/>
                    </a:cxn>
                    <a:cxn ang="0">
                      <a:pos x="csX36" y="csY36"/>
                    </a:cxn>
                    <a:cxn ang="0">
                      <a:pos x="csX37" y="csY37"/>
                    </a:cxn>
                    <a:cxn ang="0">
                      <a:pos x="csX38" y="csY38"/>
                    </a:cxn>
                    <a:cxn ang="0">
                      <a:pos x="csX39" y="csY39"/>
                    </a:cxn>
                    <a:cxn ang="0">
                      <a:pos x="csX40" y="csY40"/>
                    </a:cxn>
                    <a:cxn ang="0">
                      <a:pos x="csX41" y="csY41"/>
                    </a:cxn>
                    <a:cxn ang="0">
                      <a:pos x="csX42" y="csY42"/>
                    </a:cxn>
                    <a:cxn ang="0">
                      <a:pos x="csX43" y="csY43"/>
                    </a:cxn>
                  </a:cxnLst>
                  <a:rect l="l" t="t" r="r" b="b"/>
                  <a:pathLst>
                    <a:path w="297556" h="297953">
                      <a:moveTo>
                        <a:pt x="253915" y="43376"/>
                      </a:moveTo>
                      <a:cubicBezTo>
                        <a:pt x="282715" y="72176"/>
                        <a:pt x="297117" y="107438"/>
                        <a:pt x="297117" y="149151"/>
                      </a:cubicBezTo>
                      <a:cubicBezTo>
                        <a:pt x="297117" y="190869"/>
                        <a:pt x="282964" y="225751"/>
                        <a:pt x="254659" y="253808"/>
                      </a:cubicBezTo>
                      <a:cubicBezTo>
                        <a:pt x="224621" y="283357"/>
                        <a:pt x="189120" y="298127"/>
                        <a:pt x="148155" y="298127"/>
                      </a:cubicBezTo>
                      <a:cubicBezTo>
                        <a:pt x="107686" y="298127"/>
                        <a:pt x="72799" y="283482"/>
                        <a:pt x="43505" y="254178"/>
                      </a:cubicBezTo>
                      <a:cubicBezTo>
                        <a:pt x="14206" y="224882"/>
                        <a:pt x="-440" y="189875"/>
                        <a:pt x="-440" y="149151"/>
                      </a:cubicBezTo>
                      <a:cubicBezTo>
                        <a:pt x="-440" y="108431"/>
                        <a:pt x="14206" y="73174"/>
                        <a:pt x="43505" y="43376"/>
                      </a:cubicBezTo>
                      <a:cubicBezTo>
                        <a:pt x="72055" y="14570"/>
                        <a:pt x="106941" y="174"/>
                        <a:pt x="148155" y="174"/>
                      </a:cubicBezTo>
                      <a:cubicBezTo>
                        <a:pt x="189869" y="174"/>
                        <a:pt x="225116" y="14570"/>
                        <a:pt x="253915" y="43376"/>
                      </a:cubicBezTo>
                      <a:close/>
                      <a:moveTo>
                        <a:pt x="62894" y="62749"/>
                      </a:moveTo>
                      <a:cubicBezTo>
                        <a:pt x="38546" y="87339"/>
                        <a:pt x="26376" y="116144"/>
                        <a:pt x="26376" y="149188"/>
                      </a:cubicBezTo>
                      <a:cubicBezTo>
                        <a:pt x="26376" y="182222"/>
                        <a:pt x="38426" y="210782"/>
                        <a:pt x="62520" y="234869"/>
                      </a:cubicBezTo>
                      <a:cubicBezTo>
                        <a:pt x="86619" y="258965"/>
                        <a:pt x="115307" y="271014"/>
                        <a:pt x="148595" y="271014"/>
                      </a:cubicBezTo>
                      <a:cubicBezTo>
                        <a:pt x="181882" y="271014"/>
                        <a:pt x="210816" y="258845"/>
                        <a:pt x="235409" y="234504"/>
                      </a:cubicBezTo>
                      <a:cubicBezTo>
                        <a:pt x="258759" y="211901"/>
                        <a:pt x="270439" y="183470"/>
                        <a:pt x="270439" y="149188"/>
                      </a:cubicBezTo>
                      <a:cubicBezTo>
                        <a:pt x="270439" y="115165"/>
                        <a:pt x="258569" y="86290"/>
                        <a:pt x="234845" y="62563"/>
                      </a:cubicBezTo>
                      <a:cubicBezTo>
                        <a:pt x="211125" y="38846"/>
                        <a:pt x="182377" y="26983"/>
                        <a:pt x="148595" y="26983"/>
                      </a:cubicBezTo>
                      <a:cubicBezTo>
                        <a:pt x="114813" y="26983"/>
                        <a:pt x="86240" y="38907"/>
                        <a:pt x="62894" y="62749"/>
                      </a:cubicBezTo>
                      <a:close/>
                      <a:moveTo>
                        <a:pt x="126969" y="134653"/>
                      </a:moveTo>
                      <a:cubicBezTo>
                        <a:pt x="123248" y="126543"/>
                        <a:pt x="117679" y="122490"/>
                        <a:pt x="110251" y="122490"/>
                      </a:cubicBezTo>
                      <a:cubicBezTo>
                        <a:pt x="97120" y="122490"/>
                        <a:pt x="90557" y="131326"/>
                        <a:pt x="90557" y="148998"/>
                      </a:cubicBezTo>
                      <a:cubicBezTo>
                        <a:pt x="90557" y="166675"/>
                        <a:pt x="97120" y="175512"/>
                        <a:pt x="110251" y="175512"/>
                      </a:cubicBezTo>
                      <a:cubicBezTo>
                        <a:pt x="118922" y="175512"/>
                        <a:pt x="125115" y="171205"/>
                        <a:pt x="128831" y="162581"/>
                      </a:cubicBezTo>
                      <a:lnTo>
                        <a:pt x="147032" y="172272"/>
                      </a:lnTo>
                      <a:cubicBezTo>
                        <a:pt x="138357" y="187685"/>
                        <a:pt x="125342" y="195397"/>
                        <a:pt x="107986" y="195397"/>
                      </a:cubicBezTo>
                      <a:cubicBezTo>
                        <a:pt x="94601" y="195397"/>
                        <a:pt x="83878" y="191294"/>
                        <a:pt x="75827" y="183091"/>
                      </a:cubicBezTo>
                      <a:cubicBezTo>
                        <a:pt x="67762" y="174883"/>
                        <a:pt x="63740" y="163570"/>
                        <a:pt x="63740" y="149151"/>
                      </a:cubicBezTo>
                      <a:cubicBezTo>
                        <a:pt x="63740" y="134977"/>
                        <a:pt x="67891" y="123728"/>
                        <a:pt x="76197" y="115396"/>
                      </a:cubicBezTo>
                      <a:cubicBezTo>
                        <a:pt x="84502" y="107068"/>
                        <a:pt x="94846" y="102900"/>
                        <a:pt x="107247" y="102900"/>
                      </a:cubicBezTo>
                      <a:cubicBezTo>
                        <a:pt x="125591" y="102900"/>
                        <a:pt x="138727" y="110128"/>
                        <a:pt x="146667" y="124569"/>
                      </a:cubicBezTo>
                      <a:lnTo>
                        <a:pt x="126969" y="134653"/>
                      </a:lnTo>
                      <a:close/>
                      <a:moveTo>
                        <a:pt x="212600" y="134653"/>
                      </a:moveTo>
                      <a:cubicBezTo>
                        <a:pt x="208874" y="126543"/>
                        <a:pt x="203416" y="122490"/>
                        <a:pt x="196219" y="122490"/>
                      </a:cubicBezTo>
                      <a:cubicBezTo>
                        <a:pt x="182825" y="122490"/>
                        <a:pt x="176123" y="131326"/>
                        <a:pt x="176123" y="148998"/>
                      </a:cubicBezTo>
                      <a:cubicBezTo>
                        <a:pt x="176123" y="166675"/>
                        <a:pt x="182825" y="175512"/>
                        <a:pt x="196219" y="175512"/>
                      </a:cubicBezTo>
                      <a:cubicBezTo>
                        <a:pt x="204904" y="175512"/>
                        <a:pt x="210986" y="171205"/>
                        <a:pt x="214457" y="162581"/>
                      </a:cubicBezTo>
                      <a:lnTo>
                        <a:pt x="233066" y="172272"/>
                      </a:lnTo>
                      <a:cubicBezTo>
                        <a:pt x="224404" y="187685"/>
                        <a:pt x="211407" y="195397"/>
                        <a:pt x="194084" y="195397"/>
                      </a:cubicBezTo>
                      <a:cubicBezTo>
                        <a:pt x="180717" y="195397"/>
                        <a:pt x="170017" y="191294"/>
                        <a:pt x="161971" y="183091"/>
                      </a:cubicBezTo>
                      <a:cubicBezTo>
                        <a:pt x="153938" y="174883"/>
                        <a:pt x="149912" y="163570"/>
                        <a:pt x="149912" y="149151"/>
                      </a:cubicBezTo>
                      <a:cubicBezTo>
                        <a:pt x="149912" y="134977"/>
                        <a:pt x="153998" y="123728"/>
                        <a:pt x="162165" y="115396"/>
                      </a:cubicBezTo>
                      <a:cubicBezTo>
                        <a:pt x="170327" y="107068"/>
                        <a:pt x="180717" y="102900"/>
                        <a:pt x="193344" y="102900"/>
                      </a:cubicBezTo>
                      <a:cubicBezTo>
                        <a:pt x="211656" y="102900"/>
                        <a:pt x="224774" y="110128"/>
                        <a:pt x="232687" y="124569"/>
                      </a:cubicBezTo>
                      <a:lnTo>
                        <a:pt x="212600" y="13465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8262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2" name="Freihandform: Form 11">
                <a:extLst>
                  <a:ext uri="{FF2B5EF4-FFF2-40B4-BE49-F238E27FC236}">
                    <a16:creationId xmlns:a16="http://schemas.microsoft.com/office/drawing/2014/main" id="{4DB470C2-975B-960E-5AF0-85DEEC57DDF6}"/>
                  </a:ext>
                </a:extLst>
              </p:cNvPr>
              <p:cNvSpPr/>
              <p:nvPr/>
            </p:nvSpPr>
            <p:spPr>
              <a:xfrm>
                <a:off x="7962899" y="6356349"/>
                <a:ext cx="1143000" cy="400050"/>
              </a:xfrm>
              <a:custGeom>
                <a:avLst/>
                <a:gdLst>
                  <a:gd name="csX0" fmla="*/ 1121421 w 1143000"/>
                  <a:gd name="csY0" fmla="*/ -75 h 400050"/>
                  <a:gd name="csX1" fmla="*/ 21220 w 1143000"/>
                  <a:gd name="csY1" fmla="*/ -75 h 400050"/>
                  <a:gd name="csX2" fmla="*/ -179 w 1143000"/>
                  <a:gd name="csY2" fmla="*/ 21327 h 400050"/>
                  <a:gd name="csX3" fmla="*/ -179 w 1143000"/>
                  <a:gd name="csY3" fmla="*/ 395141 h 400050"/>
                  <a:gd name="csX4" fmla="*/ 4651 w 1143000"/>
                  <a:gd name="csY4" fmla="*/ 399975 h 400050"/>
                  <a:gd name="csX5" fmla="*/ 1137986 w 1143000"/>
                  <a:gd name="csY5" fmla="*/ 399975 h 400050"/>
                  <a:gd name="csX6" fmla="*/ 1142821 w 1143000"/>
                  <a:gd name="csY6" fmla="*/ 395141 h 400050"/>
                  <a:gd name="csX7" fmla="*/ 1142821 w 1143000"/>
                  <a:gd name="csY7" fmla="*/ 21327 h 400050"/>
                  <a:gd name="csX8" fmla="*/ 1121421 w 1143000"/>
                  <a:gd name="csY8" fmla="*/ -75 h 400050"/>
                  <a:gd name="csX9" fmla="*/ 21220 w 1143000"/>
                  <a:gd name="csY9" fmla="*/ 9593 h 400050"/>
                  <a:gd name="csX10" fmla="*/ 1121421 w 1143000"/>
                  <a:gd name="csY10" fmla="*/ 9593 h 400050"/>
                  <a:gd name="csX11" fmla="*/ 1133152 w 1143000"/>
                  <a:gd name="csY11" fmla="*/ 21327 h 400050"/>
                  <a:gd name="csX12" fmla="*/ 1133152 w 1143000"/>
                  <a:gd name="csY12" fmla="*/ 280834 h 400050"/>
                  <a:gd name="csX13" fmla="*/ 346796 w 1143000"/>
                  <a:gd name="csY13" fmla="*/ 280834 h 400050"/>
                  <a:gd name="csX14" fmla="*/ 198717 w 1143000"/>
                  <a:gd name="csY14" fmla="*/ 368323 h 400050"/>
                  <a:gd name="csX15" fmla="*/ 50639 w 1143000"/>
                  <a:gd name="csY15" fmla="*/ 280834 h 400050"/>
                  <a:gd name="csX16" fmla="*/ 9481 w 1143000"/>
                  <a:gd name="csY16" fmla="*/ 280834 h 400050"/>
                  <a:gd name="csX17" fmla="*/ 9481 w 1143000"/>
                  <a:gd name="csY17" fmla="*/ 21327 h 400050"/>
                  <a:gd name="csX18" fmla="*/ 21220 w 1143000"/>
                  <a:gd name="csY18" fmla="*/ 9593 h 40005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</a:cxnLst>
                <a:rect l="l" t="t" r="r" b="b"/>
                <a:pathLst>
                  <a:path w="1143000" h="400050">
                    <a:moveTo>
                      <a:pt x="1121421" y="-75"/>
                    </a:moveTo>
                    <a:lnTo>
                      <a:pt x="21220" y="-75"/>
                    </a:lnTo>
                    <a:cubicBezTo>
                      <a:pt x="9421" y="-75"/>
                      <a:pt x="-179" y="9528"/>
                      <a:pt x="-179" y="21327"/>
                    </a:cubicBezTo>
                    <a:lnTo>
                      <a:pt x="-179" y="395141"/>
                    </a:lnTo>
                    <a:cubicBezTo>
                      <a:pt x="-179" y="397808"/>
                      <a:pt x="1984" y="399975"/>
                      <a:pt x="4651" y="399975"/>
                    </a:cubicBezTo>
                    <a:lnTo>
                      <a:pt x="1137986" y="399975"/>
                    </a:lnTo>
                    <a:cubicBezTo>
                      <a:pt x="1140653" y="399975"/>
                      <a:pt x="1142821" y="397808"/>
                      <a:pt x="1142821" y="395141"/>
                    </a:cubicBezTo>
                    <a:lnTo>
                      <a:pt x="1142821" y="21327"/>
                    </a:lnTo>
                    <a:cubicBezTo>
                      <a:pt x="1142821" y="9528"/>
                      <a:pt x="1133221" y="-75"/>
                      <a:pt x="1121421" y="-75"/>
                    </a:cubicBezTo>
                    <a:close/>
                    <a:moveTo>
                      <a:pt x="21220" y="9593"/>
                    </a:moveTo>
                    <a:lnTo>
                      <a:pt x="1121421" y="9593"/>
                    </a:lnTo>
                    <a:cubicBezTo>
                      <a:pt x="1127892" y="9593"/>
                      <a:pt x="1133152" y="14857"/>
                      <a:pt x="1133152" y="21327"/>
                    </a:cubicBezTo>
                    <a:cubicBezTo>
                      <a:pt x="1133152" y="21327"/>
                      <a:pt x="1133152" y="172000"/>
                      <a:pt x="1133152" y="280834"/>
                    </a:cubicBezTo>
                    <a:lnTo>
                      <a:pt x="346796" y="280834"/>
                    </a:lnTo>
                    <a:cubicBezTo>
                      <a:pt x="317973" y="332941"/>
                      <a:pt x="262445" y="368323"/>
                      <a:pt x="198717" y="368323"/>
                    </a:cubicBezTo>
                    <a:cubicBezTo>
                      <a:pt x="134962" y="368323"/>
                      <a:pt x="79448" y="332974"/>
                      <a:pt x="50639" y="280834"/>
                    </a:cubicBezTo>
                    <a:lnTo>
                      <a:pt x="9481" y="280834"/>
                    </a:lnTo>
                    <a:cubicBezTo>
                      <a:pt x="9481" y="172000"/>
                      <a:pt x="9481" y="21327"/>
                      <a:pt x="9481" y="21327"/>
                    </a:cubicBezTo>
                    <a:cubicBezTo>
                      <a:pt x="9481" y="14857"/>
                      <a:pt x="14750" y="9593"/>
                      <a:pt x="21220" y="9593"/>
                    </a:cubicBezTo>
                    <a:close/>
                  </a:path>
                </a:pathLst>
              </a:custGeom>
              <a:solidFill>
                <a:srgbClr val="000000"/>
              </a:solidFill>
              <a:ln w="9465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grpSp>
            <p:nvGrpSpPr>
              <p:cNvPr id="13" name="Grafik 7">
                <a:extLst>
                  <a:ext uri="{FF2B5EF4-FFF2-40B4-BE49-F238E27FC236}">
                    <a16:creationId xmlns:a16="http://schemas.microsoft.com/office/drawing/2014/main" id="{7240E717-3428-F3B7-A0C5-8D3761FB6505}"/>
                  </a:ext>
                </a:extLst>
              </p:cNvPr>
              <p:cNvGrpSpPr/>
              <p:nvPr/>
            </p:nvGrpSpPr>
            <p:grpSpPr>
              <a:xfrm>
                <a:off x="8769955" y="6666716"/>
                <a:ext cx="116365" cy="66031"/>
                <a:chOff x="8769955" y="6666716"/>
                <a:chExt cx="116365" cy="66031"/>
              </a:xfrm>
              <a:solidFill>
                <a:srgbClr val="FFFFFF"/>
              </a:solidFill>
            </p:grpSpPr>
            <p:sp>
              <p:nvSpPr>
                <p:cNvPr id="28" name="Freihandform: Form 27">
                  <a:extLst>
                    <a:ext uri="{FF2B5EF4-FFF2-40B4-BE49-F238E27FC236}">
                      <a16:creationId xmlns:a16="http://schemas.microsoft.com/office/drawing/2014/main" id="{34A61534-54BF-3D79-238B-D105B08DD9D1}"/>
                    </a:ext>
                  </a:extLst>
                </p:cNvPr>
                <p:cNvSpPr/>
                <p:nvPr/>
              </p:nvSpPr>
              <p:spPr>
                <a:xfrm>
                  <a:off x="8769955" y="6666716"/>
                  <a:ext cx="53100" cy="66031"/>
                </a:xfrm>
                <a:custGeom>
                  <a:avLst/>
                  <a:gdLst>
                    <a:gd name="csX0" fmla="*/ 14429 w 53100"/>
                    <a:gd name="csY0" fmla="*/ 48958 h 66031"/>
                    <a:gd name="csX1" fmla="*/ 17470 w 53100"/>
                    <a:gd name="csY1" fmla="*/ 52540 h 66031"/>
                    <a:gd name="csX2" fmla="*/ 21916 w 53100"/>
                    <a:gd name="csY2" fmla="*/ 54569 h 66031"/>
                    <a:gd name="csX3" fmla="*/ 27213 w 53100"/>
                    <a:gd name="csY3" fmla="*/ 55234 h 66031"/>
                    <a:gd name="csX4" fmla="*/ 31179 w 53100"/>
                    <a:gd name="csY4" fmla="*/ 54925 h 66031"/>
                    <a:gd name="csX5" fmla="*/ 35144 w 53100"/>
                    <a:gd name="csY5" fmla="*/ 53732 h 66031"/>
                    <a:gd name="csX6" fmla="*/ 38223 w 53100"/>
                    <a:gd name="csY6" fmla="*/ 51301 h 66031"/>
                    <a:gd name="csX7" fmla="*/ 39462 w 53100"/>
                    <a:gd name="csY7" fmla="*/ 47369 h 66031"/>
                    <a:gd name="csX8" fmla="*/ 37825 w 53100"/>
                    <a:gd name="csY8" fmla="*/ 43218 h 66031"/>
                    <a:gd name="csX9" fmla="*/ 33545 w 53100"/>
                    <a:gd name="csY9" fmla="*/ 40566 h 66031"/>
                    <a:gd name="csX10" fmla="*/ 27555 w 53100"/>
                    <a:gd name="csY10" fmla="*/ 38713 h 66031"/>
                    <a:gd name="csX11" fmla="*/ 20761 w 53100"/>
                    <a:gd name="csY11" fmla="*/ 36943 h 66031"/>
                    <a:gd name="csX12" fmla="*/ 13874 w 53100"/>
                    <a:gd name="csY12" fmla="*/ 34780 h 66031"/>
                    <a:gd name="csX13" fmla="*/ 7875 w 53100"/>
                    <a:gd name="csY13" fmla="*/ 31466 h 66031"/>
                    <a:gd name="csX14" fmla="*/ 3595 w 53100"/>
                    <a:gd name="csY14" fmla="*/ 26387 h 66031"/>
                    <a:gd name="csX15" fmla="*/ 1968 w 53100"/>
                    <a:gd name="csY15" fmla="*/ 19011 h 66031"/>
                    <a:gd name="csX16" fmla="*/ 4039 w 53100"/>
                    <a:gd name="csY16" fmla="*/ 10573 h 66031"/>
                    <a:gd name="csX17" fmla="*/ 9474 w 53100"/>
                    <a:gd name="csY17" fmla="*/ 4606 h 66031"/>
                    <a:gd name="csX18" fmla="*/ 17064 w 53100"/>
                    <a:gd name="csY18" fmla="*/ 1071 h 66031"/>
                    <a:gd name="csX19" fmla="*/ 25531 w 53100"/>
                    <a:gd name="csY19" fmla="*/ -75 h 66031"/>
                    <a:gd name="csX20" fmla="*/ 35024 w 53100"/>
                    <a:gd name="csY20" fmla="*/ 1034 h 66031"/>
                    <a:gd name="csX21" fmla="*/ 43094 w 53100"/>
                    <a:gd name="csY21" fmla="*/ 4616 h 66031"/>
                    <a:gd name="csX22" fmla="*/ 48705 w 53100"/>
                    <a:gd name="csY22" fmla="*/ 10938 h 66031"/>
                    <a:gd name="csX23" fmla="*/ 50776 w 53100"/>
                    <a:gd name="csY23" fmla="*/ 20264 h 66031"/>
                    <a:gd name="csX24" fmla="*/ 37317 w 53100"/>
                    <a:gd name="csY24" fmla="*/ 20264 h 66031"/>
                    <a:gd name="csX25" fmla="*/ 36133 w 53100"/>
                    <a:gd name="csY25" fmla="*/ 15582 h 66031"/>
                    <a:gd name="csX26" fmla="*/ 33453 w 53100"/>
                    <a:gd name="csY26" fmla="*/ 12662 h 66031"/>
                    <a:gd name="csX27" fmla="*/ 29626 w 53100"/>
                    <a:gd name="csY27" fmla="*/ 11164 h 66031"/>
                    <a:gd name="csX28" fmla="*/ 24921 w 53100"/>
                    <a:gd name="csY28" fmla="*/ 10721 h 66031"/>
                    <a:gd name="csX29" fmla="*/ 21584 w 53100"/>
                    <a:gd name="csY29" fmla="*/ 11072 h 66031"/>
                    <a:gd name="csX30" fmla="*/ 18552 w 53100"/>
                    <a:gd name="csY30" fmla="*/ 12310 h 66031"/>
                    <a:gd name="csX31" fmla="*/ 16305 w 53100"/>
                    <a:gd name="csY31" fmla="*/ 14519 h 66031"/>
                    <a:gd name="csX32" fmla="*/ 15427 w 53100"/>
                    <a:gd name="csY32" fmla="*/ 17879 h 66031"/>
                    <a:gd name="csX33" fmla="*/ 16130 w 53100"/>
                    <a:gd name="csY33" fmla="*/ 20883 h 66031"/>
                    <a:gd name="csX34" fmla="*/ 18912 w 53100"/>
                    <a:gd name="csY34" fmla="*/ 23004 h 66031"/>
                    <a:gd name="csX35" fmla="*/ 24644 w 53100"/>
                    <a:gd name="csY35" fmla="*/ 24950 h 66031"/>
                    <a:gd name="csX36" fmla="*/ 34220 w 53100"/>
                    <a:gd name="csY36" fmla="*/ 27422 h 66031"/>
                    <a:gd name="csX37" fmla="*/ 39110 w 53100"/>
                    <a:gd name="csY37" fmla="*/ 28707 h 66031"/>
                    <a:gd name="csX38" fmla="*/ 45331 w 53100"/>
                    <a:gd name="csY38" fmla="*/ 31665 h 66031"/>
                    <a:gd name="csX39" fmla="*/ 50674 w 53100"/>
                    <a:gd name="csY39" fmla="*/ 37100 h 66031"/>
                    <a:gd name="csX40" fmla="*/ 52921 w 53100"/>
                    <a:gd name="csY40" fmla="*/ 45807 h 66031"/>
                    <a:gd name="csX41" fmla="*/ 51238 w 53100"/>
                    <a:gd name="csY41" fmla="*/ 53848 h 66031"/>
                    <a:gd name="csX42" fmla="*/ 46247 w 53100"/>
                    <a:gd name="csY42" fmla="*/ 60253 h 66031"/>
                    <a:gd name="csX43" fmla="*/ 38038 w 53100"/>
                    <a:gd name="csY43" fmla="*/ 64454 h 66031"/>
                    <a:gd name="csX44" fmla="*/ 26686 w 53100"/>
                    <a:gd name="csY44" fmla="*/ 65956 h 66031"/>
                    <a:gd name="csX45" fmla="*/ 16564 w 53100"/>
                    <a:gd name="csY45" fmla="*/ 64671 h 66031"/>
                    <a:gd name="csX46" fmla="*/ 7903 w 53100"/>
                    <a:gd name="csY46" fmla="*/ 60641 h 66031"/>
                    <a:gd name="csX47" fmla="*/ 1941 w 53100"/>
                    <a:gd name="csY47" fmla="*/ 53649 h 66031"/>
                    <a:gd name="csX48" fmla="*/ -176 w 53100"/>
                    <a:gd name="csY48" fmla="*/ 43570 h 66031"/>
                    <a:gd name="csX49" fmla="*/ 13283 w 53100"/>
                    <a:gd name="csY49" fmla="*/ 43570 h 66031"/>
                    <a:gd name="csX50" fmla="*/ 14429 w 53100"/>
                    <a:gd name="csY50" fmla="*/ 48958 h 6603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  <a:cxn ang="0">
                      <a:pos x="csX24" y="csY24"/>
                    </a:cxn>
                    <a:cxn ang="0">
                      <a:pos x="csX25" y="csY25"/>
                    </a:cxn>
                    <a:cxn ang="0">
                      <a:pos x="csX26" y="csY26"/>
                    </a:cxn>
                    <a:cxn ang="0">
                      <a:pos x="csX27" y="csY27"/>
                    </a:cxn>
                    <a:cxn ang="0">
                      <a:pos x="csX28" y="csY28"/>
                    </a:cxn>
                    <a:cxn ang="0">
                      <a:pos x="csX29" y="csY29"/>
                    </a:cxn>
                    <a:cxn ang="0">
                      <a:pos x="csX30" y="csY30"/>
                    </a:cxn>
                    <a:cxn ang="0">
                      <a:pos x="csX31" y="csY31"/>
                    </a:cxn>
                    <a:cxn ang="0">
                      <a:pos x="csX32" y="csY32"/>
                    </a:cxn>
                    <a:cxn ang="0">
                      <a:pos x="csX33" y="csY33"/>
                    </a:cxn>
                    <a:cxn ang="0">
                      <a:pos x="csX34" y="csY34"/>
                    </a:cxn>
                    <a:cxn ang="0">
                      <a:pos x="csX35" y="csY35"/>
                    </a:cxn>
                    <a:cxn ang="0">
                      <a:pos x="csX36" y="csY36"/>
                    </a:cxn>
                    <a:cxn ang="0">
                      <a:pos x="csX37" y="csY37"/>
                    </a:cxn>
                    <a:cxn ang="0">
                      <a:pos x="csX38" y="csY38"/>
                    </a:cxn>
                    <a:cxn ang="0">
                      <a:pos x="csX39" y="csY39"/>
                    </a:cxn>
                    <a:cxn ang="0">
                      <a:pos x="csX40" y="csY40"/>
                    </a:cxn>
                    <a:cxn ang="0">
                      <a:pos x="csX41" y="csY41"/>
                    </a:cxn>
                    <a:cxn ang="0">
                      <a:pos x="csX42" y="csY42"/>
                    </a:cxn>
                    <a:cxn ang="0">
                      <a:pos x="csX43" y="csY43"/>
                    </a:cxn>
                    <a:cxn ang="0">
                      <a:pos x="csX44" y="csY44"/>
                    </a:cxn>
                    <a:cxn ang="0">
                      <a:pos x="csX45" y="csY45"/>
                    </a:cxn>
                    <a:cxn ang="0">
                      <a:pos x="csX46" y="csY46"/>
                    </a:cxn>
                    <a:cxn ang="0">
                      <a:pos x="csX47" y="csY47"/>
                    </a:cxn>
                    <a:cxn ang="0">
                      <a:pos x="csX48" y="csY48"/>
                    </a:cxn>
                    <a:cxn ang="0">
                      <a:pos x="csX49" y="csY49"/>
                    </a:cxn>
                    <a:cxn ang="0">
                      <a:pos x="csX50" y="csY50"/>
                    </a:cxn>
                  </a:cxnLst>
                  <a:rect l="l" t="t" r="r" b="b"/>
                  <a:pathLst>
                    <a:path w="53100" h="66031">
                      <a:moveTo>
                        <a:pt x="14429" y="48958"/>
                      </a:moveTo>
                      <a:cubicBezTo>
                        <a:pt x="15187" y="50433"/>
                        <a:pt x="16204" y="51625"/>
                        <a:pt x="17470" y="52540"/>
                      </a:cubicBezTo>
                      <a:cubicBezTo>
                        <a:pt x="18736" y="53450"/>
                        <a:pt x="20215" y="54130"/>
                        <a:pt x="21916" y="54569"/>
                      </a:cubicBezTo>
                      <a:cubicBezTo>
                        <a:pt x="23626" y="55013"/>
                        <a:pt x="25392" y="55234"/>
                        <a:pt x="27213" y="55234"/>
                      </a:cubicBezTo>
                      <a:cubicBezTo>
                        <a:pt x="28443" y="55234"/>
                        <a:pt x="29764" y="55133"/>
                        <a:pt x="31179" y="54925"/>
                      </a:cubicBezTo>
                      <a:cubicBezTo>
                        <a:pt x="32584" y="54721"/>
                        <a:pt x="33906" y="54319"/>
                        <a:pt x="35144" y="53732"/>
                      </a:cubicBezTo>
                      <a:cubicBezTo>
                        <a:pt x="36374" y="53145"/>
                        <a:pt x="37409" y="52332"/>
                        <a:pt x="38223" y="51301"/>
                      </a:cubicBezTo>
                      <a:cubicBezTo>
                        <a:pt x="39055" y="50271"/>
                        <a:pt x="39462" y="48963"/>
                        <a:pt x="39462" y="47369"/>
                      </a:cubicBezTo>
                      <a:cubicBezTo>
                        <a:pt x="39462" y="45663"/>
                        <a:pt x="38916" y="44281"/>
                        <a:pt x="37825" y="43218"/>
                      </a:cubicBezTo>
                      <a:cubicBezTo>
                        <a:pt x="36744" y="42156"/>
                        <a:pt x="35311" y="41277"/>
                        <a:pt x="33545" y="40566"/>
                      </a:cubicBezTo>
                      <a:cubicBezTo>
                        <a:pt x="31789" y="39863"/>
                        <a:pt x="29783" y="39244"/>
                        <a:pt x="27555" y="38713"/>
                      </a:cubicBezTo>
                      <a:cubicBezTo>
                        <a:pt x="25318" y="38181"/>
                        <a:pt x="23053" y="37594"/>
                        <a:pt x="20761" y="36943"/>
                      </a:cubicBezTo>
                      <a:cubicBezTo>
                        <a:pt x="18404" y="36356"/>
                        <a:pt x="16111" y="35635"/>
                        <a:pt x="13874" y="34780"/>
                      </a:cubicBezTo>
                      <a:cubicBezTo>
                        <a:pt x="11647" y="33929"/>
                        <a:pt x="9641" y="32820"/>
                        <a:pt x="7875" y="31466"/>
                      </a:cubicBezTo>
                      <a:cubicBezTo>
                        <a:pt x="6110" y="30112"/>
                        <a:pt x="4686" y="28421"/>
                        <a:pt x="3595" y="26387"/>
                      </a:cubicBezTo>
                      <a:cubicBezTo>
                        <a:pt x="2514" y="24354"/>
                        <a:pt x="1968" y="21895"/>
                        <a:pt x="1968" y="19011"/>
                      </a:cubicBezTo>
                      <a:cubicBezTo>
                        <a:pt x="1968" y="15767"/>
                        <a:pt x="2661" y="12957"/>
                        <a:pt x="4039" y="10573"/>
                      </a:cubicBezTo>
                      <a:cubicBezTo>
                        <a:pt x="5425" y="8188"/>
                        <a:pt x="7237" y="6201"/>
                        <a:pt x="9474" y="4606"/>
                      </a:cubicBezTo>
                      <a:cubicBezTo>
                        <a:pt x="11702" y="3017"/>
                        <a:pt x="14235" y="1838"/>
                        <a:pt x="17064" y="1071"/>
                      </a:cubicBezTo>
                      <a:cubicBezTo>
                        <a:pt x="19883" y="308"/>
                        <a:pt x="22712" y="-75"/>
                        <a:pt x="25531" y="-75"/>
                      </a:cubicBezTo>
                      <a:cubicBezTo>
                        <a:pt x="28831" y="-75"/>
                        <a:pt x="31992" y="295"/>
                        <a:pt x="35024" y="1034"/>
                      </a:cubicBezTo>
                      <a:cubicBezTo>
                        <a:pt x="38047" y="1769"/>
                        <a:pt x="40746" y="2966"/>
                        <a:pt x="43094" y="4616"/>
                      </a:cubicBezTo>
                      <a:cubicBezTo>
                        <a:pt x="45451" y="6266"/>
                        <a:pt x="47319" y="8373"/>
                        <a:pt x="48705" y="10938"/>
                      </a:cubicBezTo>
                      <a:cubicBezTo>
                        <a:pt x="50083" y="13503"/>
                        <a:pt x="50776" y="16613"/>
                        <a:pt x="50776" y="20264"/>
                      </a:cubicBezTo>
                      <a:lnTo>
                        <a:pt x="37317" y="20264"/>
                      </a:lnTo>
                      <a:cubicBezTo>
                        <a:pt x="37197" y="18378"/>
                        <a:pt x="36799" y="16816"/>
                        <a:pt x="36133" y="15582"/>
                      </a:cubicBezTo>
                      <a:cubicBezTo>
                        <a:pt x="35459" y="14344"/>
                        <a:pt x="34562" y="13373"/>
                        <a:pt x="33453" y="12662"/>
                      </a:cubicBezTo>
                      <a:cubicBezTo>
                        <a:pt x="32334" y="11959"/>
                        <a:pt x="31059" y="11455"/>
                        <a:pt x="29626" y="11164"/>
                      </a:cubicBezTo>
                      <a:cubicBezTo>
                        <a:pt x="28184" y="10868"/>
                        <a:pt x="26621" y="10721"/>
                        <a:pt x="24921" y="10721"/>
                      </a:cubicBezTo>
                      <a:cubicBezTo>
                        <a:pt x="23811" y="10721"/>
                        <a:pt x="22693" y="10841"/>
                        <a:pt x="21584" y="11072"/>
                      </a:cubicBezTo>
                      <a:cubicBezTo>
                        <a:pt x="20465" y="11312"/>
                        <a:pt x="19457" y="11723"/>
                        <a:pt x="18552" y="12310"/>
                      </a:cubicBezTo>
                      <a:cubicBezTo>
                        <a:pt x="17636" y="12902"/>
                        <a:pt x="16888" y="13637"/>
                        <a:pt x="16305" y="14519"/>
                      </a:cubicBezTo>
                      <a:cubicBezTo>
                        <a:pt x="15723" y="15407"/>
                        <a:pt x="15427" y="16525"/>
                        <a:pt x="15427" y="17879"/>
                      </a:cubicBezTo>
                      <a:cubicBezTo>
                        <a:pt x="15427" y="19118"/>
                        <a:pt x="15658" y="20121"/>
                        <a:pt x="16130" y="20883"/>
                      </a:cubicBezTo>
                      <a:cubicBezTo>
                        <a:pt x="16601" y="21650"/>
                        <a:pt x="17535" y="22357"/>
                        <a:pt x="18912" y="23004"/>
                      </a:cubicBezTo>
                      <a:cubicBezTo>
                        <a:pt x="20290" y="23651"/>
                        <a:pt x="22203" y="24303"/>
                        <a:pt x="24644" y="24950"/>
                      </a:cubicBezTo>
                      <a:cubicBezTo>
                        <a:pt x="27084" y="25597"/>
                        <a:pt x="30273" y="26424"/>
                        <a:pt x="34220" y="27422"/>
                      </a:cubicBezTo>
                      <a:cubicBezTo>
                        <a:pt x="35394" y="27658"/>
                        <a:pt x="37021" y="28088"/>
                        <a:pt x="39110" y="28707"/>
                      </a:cubicBezTo>
                      <a:cubicBezTo>
                        <a:pt x="41199" y="29327"/>
                        <a:pt x="43270" y="30311"/>
                        <a:pt x="45331" y="31665"/>
                      </a:cubicBezTo>
                      <a:cubicBezTo>
                        <a:pt x="47393" y="33024"/>
                        <a:pt x="49168" y="34835"/>
                        <a:pt x="50674" y="37100"/>
                      </a:cubicBezTo>
                      <a:cubicBezTo>
                        <a:pt x="52172" y="39369"/>
                        <a:pt x="52921" y="42271"/>
                        <a:pt x="52921" y="45807"/>
                      </a:cubicBezTo>
                      <a:cubicBezTo>
                        <a:pt x="52921" y="48695"/>
                        <a:pt x="52357" y="51375"/>
                        <a:pt x="51238" y="53848"/>
                      </a:cubicBezTo>
                      <a:cubicBezTo>
                        <a:pt x="50120" y="56325"/>
                        <a:pt x="48456" y="58460"/>
                        <a:pt x="46247" y="60253"/>
                      </a:cubicBezTo>
                      <a:cubicBezTo>
                        <a:pt x="44037" y="62056"/>
                        <a:pt x="41301" y="63451"/>
                        <a:pt x="38038" y="64454"/>
                      </a:cubicBezTo>
                      <a:cubicBezTo>
                        <a:pt x="34766" y="65457"/>
                        <a:pt x="30976" y="65956"/>
                        <a:pt x="26686" y="65956"/>
                      </a:cubicBezTo>
                      <a:cubicBezTo>
                        <a:pt x="23211" y="65956"/>
                        <a:pt x="19837" y="65526"/>
                        <a:pt x="16564" y="64671"/>
                      </a:cubicBezTo>
                      <a:cubicBezTo>
                        <a:pt x="13301" y="63816"/>
                        <a:pt x="10408" y="62472"/>
                        <a:pt x="7903" y="60641"/>
                      </a:cubicBezTo>
                      <a:cubicBezTo>
                        <a:pt x="5407" y="58811"/>
                        <a:pt x="3420" y="56478"/>
                        <a:pt x="1941" y="53649"/>
                      </a:cubicBezTo>
                      <a:cubicBezTo>
                        <a:pt x="471" y="50816"/>
                        <a:pt x="-232" y="47461"/>
                        <a:pt x="-176" y="43570"/>
                      </a:cubicBezTo>
                      <a:lnTo>
                        <a:pt x="13283" y="43570"/>
                      </a:lnTo>
                      <a:cubicBezTo>
                        <a:pt x="13283" y="45691"/>
                        <a:pt x="13662" y="47489"/>
                        <a:pt x="14429" y="4895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465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9" name="Freihandform: Form 28">
                  <a:extLst>
                    <a:ext uri="{FF2B5EF4-FFF2-40B4-BE49-F238E27FC236}">
                      <a16:creationId xmlns:a16="http://schemas.microsoft.com/office/drawing/2014/main" id="{B6A3BCA7-1542-EF1B-DA58-9551CB083015}"/>
                    </a:ext>
                  </a:extLst>
                </p:cNvPr>
                <p:cNvSpPr/>
                <p:nvPr/>
              </p:nvSpPr>
              <p:spPr>
                <a:xfrm>
                  <a:off x="8824635" y="6668269"/>
                  <a:ext cx="61684" cy="63073"/>
                </a:xfrm>
                <a:custGeom>
                  <a:avLst/>
                  <a:gdLst>
                    <a:gd name="csX0" fmla="*/ 37906 w 61684"/>
                    <a:gd name="csY0" fmla="*/ -75 h 63073"/>
                    <a:gd name="csX1" fmla="*/ 61505 w 61684"/>
                    <a:gd name="csY1" fmla="*/ 62998 h 63073"/>
                    <a:gd name="csX2" fmla="*/ 47094 w 61684"/>
                    <a:gd name="csY2" fmla="*/ 62998 h 63073"/>
                    <a:gd name="csX3" fmla="*/ 42324 w 61684"/>
                    <a:gd name="csY3" fmla="*/ 48949 h 63073"/>
                    <a:gd name="csX4" fmla="*/ 18724 w 61684"/>
                    <a:gd name="csY4" fmla="*/ 48949 h 63073"/>
                    <a:gd name="csX5" fmla="*/ 13779 w 61684"/>
                    <a:gd name="csY5" fmla="*/ 62998 h 63073"/>
                    <a:gd name="csX6" fmla="*/ -179 w 61684"/>
                    <a:gd name="csY6" fmla="*/ 62998 h 63073"/>
                    <a:gd name="csX7" fmla="*/ 23679 w 61684"/>
                    <a:gd name="csY7" fmla="*/ -75 h 63073"/>
                    <a:gd name="csX8" fmla="*/ 37906 w 61684"/>
                    <a:gd name="csY8" fmla="*/ -75 h 63073"/>
                    <a:gd name="csX9" fmla="*/ 38700 w 61684"/>
                    <a:gd name="csY9" fmla="*/ 38597 h 63073"/>
                    <a:gd name="csX10" fmla="*/ 30751 w 61684"/>
                    <a:gd name="csY10" fmla="*/ 15471 h 63073"/>
                    <a:gd name="csX11" fmla="*/ 30575 w 61684"/>
                    <a:gd name="csY11" fmla="*/ 15471 h 63073"/>
                    <a:gd name="csX12" fmla="*/ 22348 w 61684"/>
                    <a:gd name="csY12" fmla="*/ 38597 h 63073"/>
                    <a:gd name="csX13" fmla="*/ 38700 w 61684"/>
                    <a:gd name="csY13" fmla="*/ 38597 h 6307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</a:cxnLst>
                  <a:rect l="l" t="t" r="r" b="b"/>
                  <a:pathLst>
                    <a:path w="61684" h="63073">
                      <a:moveTo>
                        <a:pt x="37906" y="-75"/>
                      </a:moveTo>
                      <a:lnTo>
                        <a:pt x="61505" y="62998"/>
                      </a:lnTo>
                      <a:lnTo>
                        <a:pt x="47094" y="62998"/>
                      </a:lnTo>
                      <a:lnTo>
                        <a:pt x="42324" y="48949"/>
                      </a:lnTo>
                      <a:lnTo>
                        <a:pt x="18724" y="48949"/>
                      </a:lnTo>
                      <a:lnTo>
                        <a:pt x="13779" y="62998"/>
                      </a:lnTo>
                      <a:lnTo>
                        <a:pt x="-179" y="62998"/>
                      </a:lnTo>
                      <a:lnTo>
                        <a:pt x="23679" y="-75"/>
                      </a:lnTo>
                      <a:lnTo>
                        <a:pt x="37906" y="-75"/>
                      </a:lnTo>
                      <a:close/>
                      <a:moveTo>
                        <a:pt x="38700" y="38597"/>
                      </a:moveTo>
                      <a:lnTo>
                        <a:pt x="30751" y="15471"/>
                      </a:lnTo>
                      <a:lnTo>
                        <a:pt x="30575" y="15471"/>
                      </a:lnTo>
                      <a:lnTo>
                        <a:pt x="22348" y="38597"/>
                      </a:lnTo>
                      <a:lnTo>
                        <a:pt x="38700" y="3859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465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4" name="Grafik 7">
                <a:extLst>
                  <a:ext uri="{FF2B5EF4-FFF2-40B4-BE49-F238E27FC236}">
                    <a16:creationId xmlns:a16="http://schemas.microsoft.com/office/drawing/2014/main" id="{A02C5BD0-0585-18AA-5157-C9BAE4A2AC7C}"/>
                  </a:ext>
                </a:extLst>
              </p:cNvPr>
              <p:cNvGrpSpPr/>
              <p:nvPr/>
            </p:nvGrpSpPr>
            <p:grpSpPr>
              <a:xfrm>
                <a:off x="8504630" y="6668269"/>
                <a:ext cx="115872" cy="63073"/>
                <a:chOff x="8504630" y="6668269"/>
                <a:chExt cx="115872" cy="63073"/>
              </a:xfrm>
              <a:solidFill>
                <a:srgbClr val="FFFFFF"/>
              </a:solidFill>
            </p:grpSpPr>
            <p:sp>
              <p:nvSpPr>
                <p:cNvPr id="26" name="Freihandform: Form 25">
                  <a:extLst>
                    <a:ext uri="{FF2B5EF4-FFF2-40B4-BE49-F238E27FC236}">
                      <a16:creationId xmlns:a16="http://schemas.microsoft.com/office/drawing/2014/main" id="{666ACCCA-FC9F-3242-93AA-CA681CAA6F8B}"/>
                    </a:ext>
                  </a:extLst>
                </p:cNvPr>
                <p:cNvSpPr/>
                <p:nvPr/>
              </p:nvSpPr>
              <p:spPr>
                <a:xfrm>
                  <a:off x="8504630" y="6668269"/>
                  <a:ext cx="52949" cy="63073"/>
                </a:xfrm>
                <a:custGeom>
                  <a:avLst/>
                  <a:gdLst>
                    <a:gd name="csX0" fmla="*/ 29558 w 52949"/>
                    <a:gd name="csY0" fmla="*/ -75 h 63073"/>
                    <a:gd name="csX1" fmla="*/ 37785 w 52949"/>
                    <a:gd name="csY1" fmla="*/ 720 h 63073"/>
                    <a:gd name="csX2" fmla="*/ 44164 w 52949"/>
                    <a:gd name="csY2" fmla="*/ 3326 h 63073"/>
                    <a:gd name="csX3" fmla="*/ 48277 w 52949"/>
                    <a:gd name="csY3" fmla="*/ 8137 h 63073"/>
                    <a:gd name="csX4" fmla="*/ 49738 w 52949"/>
                    <a:gd name="csY4" fmla="*/ 15555 h 63073"/>
                    <a:gd name="csX5" fmla="*/ 47566 w 52949"/>
                    <a:gd name="csY5" fmla="*/ 23499 h 63073"/>
                    <a:gd name="csX6" fmla="*/ 41150 w 52949"/>
                    <a:gd name="csY6" fmla="*/ 28707 h 63073"/>
                    <a:gd name="csX7" fmla="*/ 49886 w 52949"/>
                    <a:gd name="csY7" fmla="*/ 34586 h 63073"/>
                    <a:gd name="csX8" fmla="*/ 52770 w 52949"/>
                    <a:gd name="csY8" fmla="*/ 44707 h 63073"/>
                    <a:gd name="csX9" fmla="*/ 50912 w 52949"/>
                    <a:gd name="csY9" fmla="*/ 52970 h 63073"/>
                    <a:gd name="csX10" fmla="*/ 45911 w 52949"/>
                    <a:gd name="csY10" fmla="*/ 58668 h 63073"/>
                    <a:gd name="csX11" fmla="*/ 38738 w 52949"/>
                    <a:gd name="csY11" fmla="*/ 61935 h 63073"/>
                    <a:gd name="csX12" fmla="*/ 30455 w 52949"/>
                    <a:gd name="csY12" fmla="*/ 62998 h 63073"/>
                    <a:gd name="csX13" fmla="*/ -179 w 52949"/>
                    <a:gd name="csY13" fmla="*/ 62998 h 63073"/>
                    <a:gd name="csX14" fmla="*/ -179 w 52949"/>
                    <a:gd name="csY14" fmla="*/ -75 h 63073"/>
                    <a:gd name="csX15" fmla="*/ 29558 w 52949"/>
                    <a:gd name="csY15" fmla="*/ -75 h 63073"/>
                    <a:gd name="csX16" fmla="*/ 29558 w 52949"/>
                    <a:gd name="csY16" fmla="*/ -75 h 63073"/>
                    <a:gd name="csX17" fmla="*/ 27783 w 52949"/>
                    <a:gd name="csY17" fmla="*/ 25435 h 63073"/>
                    <a:gd name="csX18" fmla="*/ 33894 w 52949"/>
                    <a:gd name="csY18" fmla="*/ 23674 h 63073"/>
                    <a:gd name="csX19" fmla="*/ 36279 w 52949"/>
                    <a:gd name="csY19" fmla="*/ 17948 h 63073"/>
                    <a:gd name="csX20" fmla="*/ 35484 w 52949"/>
                    <a:gd name="csY20" fmla="*/ 14334 h 63073"/>
                    <a:gd name="csX21" fmla="*/ 33358 w 52949"/>
                    <a:gd name="csY21" fmla="*/ 12130 h 63073"/>
                    <a:gd name="csX22" fmla="*/ 30307 w 52949"/>
                    <a:gd name="csY22" fmla="*/ 11030 h 63073"/>
                    <a:gd name="csX23" fmla="*/ 26720 w 52949"/>
                    <a:gd name="csY23" fmla="*/ 10721 h 63073"/>
                    <a:gd name="csX24" fmla="*/ 13724 w 52949"/>
                    <a:gd name="csY24" fmla="*/ 10721 h 63073"/>
                    <a:gd name="csX25" fmla="*/ 13724 w 52949"/>
                    <a:gd name="csY25" fmla="*/ 25435 h 63073"/>
                    <a:gd name="csX26" fmla="*/ 27783 w 52949"/>
                    <a:gd name="csY26" fmla="*/ 25435 h 63073"/>
                    <a:gd name="csX27" fmla="*/ 28597 w 52949"/>
                    <a:gd name="csY27" fmla="*/ 52203 h 63073"/>
                    <a:gd name="csX28" fmla="*/ 32489 w 52949"/>
                    <a:gd name="csY28" fmla="*/ 51805 h 63073"/>
                    <a:gd name="csX29" fmla="*/ 35770 w 52949"/>
                    <a:gd name="csY29" fmla="*/ 50484 h 63073"/>
                    <a:gd name="csX30" fmla="*/ 38026 w 52949"/>
                    <a:gd name="csY30" fmla="*/ 47965 h 63073"/>
                    <a:gd name="csX31" fmla="*/ 38867 w 52949"/>
                    <a:gd name="csY31" fmla="*/ 43903 h 63073"/>
                    <a:gd name="csX32" fmla="*/ 36122 w 52949"/>
                    <a:gd name="csY32" fmla="*/ 36975 h 63073"/>
                    <a:gd name="csX33" fmla="*/ 28865 w 52949"/>
                    <a:gd name="csY33" fmla="*/ 34900 h 63073"/>
                    <a:gd name="csX34" fmla="*/ 13724 w 52949"/>
                    <a:gd name="csY34" fmla="*/ 34900 h 63073"/>
                    <a:gd name="csX35" fmla="*/ 13724 w 52949"/>
                    <a:gd name="csY35" fmla="*/ 52203 h 63073"/>
                    <a:gd name="csX36" fmla="*/ 28597 w 52949"/>
                    <a:gd name="csY36" fmla="*/ 52203 h 6307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  <a:cxn ang="0">
                      <a:pos x="csX24" y="csY24"/>
                    </a:cxn>
                    <a:cxn ang="0">
                      <a:pos x="csX25" y="csY25"/>
                    </a:cxn>
                    <a:cxn ang="0">
                      <a:pos x="csX26" y="csY26"/>
                    </a:cxn>
                    <a:cxn ang="0">
                      <a:pos x="csX27" y="csY27"/>
                    </a:cxn>
                    <a:cxn ang="0">
                      <a:pos x="csX28" y="csY28"/>
                    </a:cxn>
                    <a:cxn ang="0">
                      <a:pos x="csX29" y="csY29"/>
                    </a:cxn>
                    <a:cxn ang="0">
                      <a:pos x="csX30" y="csY30"/>
                    </a:cxn>
                    <a:cxn ang="0">
                      <a:pos x="csX31" y="csY31"/>
                    </a:cxn>
                    <a:cxn ang="0">
                      <a:pos x="csX32" y="csY32"/>
                    </a:cxn>
                    <a:cxn ang="0">
                      <a:pos x="csX33" y="csY33"/>
                    </a:cxn>
                    <a:cxn ang="0">
                      <a:pos x="csX34" y="csY34"/>
                    </a:cxn>
                    <a:cxn ang="0">
                      <a:pos x="csX35" y="csY35"/>
                    </a:cxn>
                    <a:cxn ang="0">
                      <a:pos x="csX36" y="csY36"/>
                    </a:cxn>
                  </a:cxnLst>
                  <a:rect l="l" t="t" r="r" b="b"/>
                  <a:pathLst>
                    <a:path w="52949" h="63073">
                      <a:moveTo>
                        <a:pt x="29558" y="-75"/>
                      </a:moveTo>
                      <a:cubicBezTo>
                        <a:pt x="32563" y="-75"/>
                        <a:pt x="35308" y="193"/>
                        <a:pt x="37785" y="720"/>
                      </a:cubicBezTo>
                      <a:cubicBezTo>
                        <a:pt x="40263" y="1251"/>
                        <a:pt x="42389" y="2120"/>
                        <a:pt x="44164" y="3326"/>
                      </a:cubicBezTo>
                      <a:cubicBezTo>
                        <a:pt x="45929" y="4532"/>
                        <a:pt x="47307" y="6136"/>
                        <a:pt x="48277" y="8137"/>
                      </a:cubicBezTo>
                      <a:cubicBezTo>
                        <a:pt x="49248" y="10138"/>
                        <a:pt x="49738" y="12611"/>
                        <a:pt x="49738" y="15555"/>
                      </a:cubicBezTo>
                      <a:cubicBezTo>
                        <a:pt x="49738" y="18734"/>
                        <a:pt x="49017" y="21378"/>
                        <a:pt x="47566" y="23499"/>
                      </a:cubicBezTo>
                      <a:cubicBezTo>
                        <a:pt x="46124" y="25620"/>
                        <a:pt x="43979" y="27353"/>
                        <a:pt x="41150" y="28707"/>
                      </a:cubicBezTo>
                      <a:cubicBezTo>
                        <a:pt x="45051" y="29826"/>
                        <a:pt x="47963" y="31785"/>
                        <a:pt x="49886" y="34586"/>
                      </a:cubicBezTo>
                      <a:cubicBezTo>
                        <a:pt x="51808" y="37386"/>
                        <a:pt x="52770" y="40760"/>
                        <a:pt x="52770" y="44707"/>
                      </a:cubicBezTo>
                      <a:cubicBezTo>
                        <a:pt x="52770" y="47886"/>
                        <a:pt x="52151" y="50641"/>
                        <a:pt x="50912" y="52970"/>
                      </a:cubicBezTo>
                      <a:cubicBezTo>
                        <a:pt x="49673" y="55294"/>
                        <a:pt x="48000" y="57194"/>
                        <a:pt x="45911" y="58668"/>
                      </a:cubicBezTo>
                      <a:cubicBezTo>
                        <a:pt x="43813" y="60142"/>
                        <a:pt x="41418" y="61233"/>
                        <a:pt x="38738" y="61935"/>
                      </a:cubicBezTo>
                      <a:cubicBezTo>
                        <a:pt x="36048" y="62647"/>
                        <a:pt x="33293" y="62998"/>
                        <a:pt x="30455" y="62998"/>
                      </a:cubicBezTo>
                      <a:lnTo>
                        <a:pt x="-179" y="62998"/>
                      </a:lnTo>
                      <a:lnTo>
                        <a:pt x="-179" y="-75"/>
                      </a:lnTo>
                      <a:lnTo>
                        <a:pt x="29558" y="-75"/>
                      </a:lnTo>
                      <a:lnTo>
                        <a:pt x="29558" y="-75"/>
                      </a:lnTo>
                      <a:close/>
                      <a:moveTo>
                        <a:pt x="27783" y="25435"/>
                      </a:moveTo>
                      <a:cubicBezTo>
                        <a:pt x="30261" y="25435"/>
                        <a:pt x="32295" y="24848"/>
                        <a:pt x="33894" y="23674"/>
                      </a:cubicBezTo>
                      <a:cubicBezTo>
                        <a:pt x="35484" y="22496"/>
                        <a:pt x="36279" y="20592"/>
                        <a:pt x="36279" y="17948"/>
                      </a:cubicBezTo>
                      <a:cubicBezTo>
                        <a:pt x="36279" y="16479"/>
                        <a:pt x="36011" y="15273"/>
                        <a:pt x="35484" y="14334"/>
                      </a:cubicBezTo>
                      <a:cubicBezTo>
                        <a:pt x="34948" y="13392"/>
                        <a:pt x="34245" y="12661"/>
                        <a:pt x="33358" y="12130"/>
                      </a:cubicBezTo>
                      <a:cubicBezTo>
                        <a:pt x="32470" y="11603"/>
                        <a:pt x="31453" y="11233"/>
                        <a:pt x="30307" y="11030"/>
                      </a:cubicBezTo>
                      <a:cubicBezTo>
                        <a:pt x="29152" y="10822"/>
                        <a:pt x="27959" y="10721"/>
                        <a:pt x="26720" y="10721"/>
                      </a:cubicBezTo>
                      <a:lnTo>
                        <a:pt x="13724" y="10721"/>
                      </a:lnTo>
                      <a:lnTo>
                        <a:pt x="13724" y="25435"/>
                      </a:lnTo>
                      <a:lnTo>
                        <a:pt x="27783" y="25435"/>
                      </a:lnTo>
                      <a:close/>
                      <a:moveTo>
                        <a:pt x="28597" y="52203"/>
                      </a:moveTo>
                      <a:cubicBezTo>
                        <a:pt x="29956" y="52203"/>
                        <a:pt x="31250" y="52073"/>
                        <a:pt x="32489" y="51805"/>
                      </a:cubicBezTo>
                      <a:cubicBezTo>
                        <a:pt x="33727" y="51542"/>
                        <a:pt x="34827" y="51098"/>
                        <a:pt x="35770" y="50484"/>
                      </a:cubicBezTo>
                      <a:cubicBezTo>
                        <a:pt x="36713" y="49864"/>
                        <a:pt x="37462" y="49023"/>
                        <a:pt x="38026" y="47965"/>
                      </a:cubicBezTo>
                      <a:cubicBezTo>
                        <a:pt x="38589" y="46907"/>
                        <a:pt x="38867" y="45552"/>
                        <a:pt x="38867" y="43903"/>
                      </a:cubicBezTo>
                      <a:cubicBezTo>
                        <a:pt x="38867" y="40668"/>
                        <a:pt x="37952" y="38357"/>
                        <a:pt x="36122" y="36975"/>
                      </a:cubicBezTo>
                      <a:cubicBezTo>
                        <a:pt x="34291" y="35593"/>
                        <a:pt x="31869" y="34900"/>
                        <a:pt x="28865" y="34900"/>
                      </a:cubicBezTo>
                      <a:lnTo>
                        <a:pt x="13724" y="34900"/>
                      </a:lnTo>
                      <a:lnTo>
                        <a:pt x="13724" y="52203"/>
                      </a:lnTo>
                      <a:lnTo>
                        <a:pt x="28597" y="5220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465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7" name="Freihandform: Form 26">
                  <a:extLst>
                    <a:ext uri="{FF2B5EF4-FFF2-40B4-BE49-F238E27FC236}">
                      <a16:creationId xmlns:a16="http://schemas.microsoft.com/office/drawing/2014/main" id="{213D5B67-7BEE-FFBE-216E-95D1602A582F}"/>
                    </a:ext>
                  </a:extLst>
                </p:cNvPr>
                <p:cNvSpPr/>
                <p:nvPr/>
              </p:nvSpPr>
              <p:spPr>
                <a:xfrm>
                  <a:off x="8560028" y="6668269"/>
                  <a:ext cx="60473" cy="63073"/>
                </a:xfrm>
                <a:custGeom>
                  <a:avLst/>
                  <a:gdLst>
                    <a:gd name="csX0" fmla="*/ -179 w 60473"/>
                    <a:gd name="csY0" fmla="*/ -75 h 63073"/>
                    <a:gd name="csX1" fmla="*/ 15378 w 60473"/>
                    <a:gd name="csY1" fmla="*/ -75 h 63073"/>
                    <a:gd name="csX2" fmla="*/ 30150 w 60473"/>
                    <a:gd name="csY2" fmla="*/ 24834 h 63073"/>
                    <a:gd name="csX3" fmla="*/ 44829 w 60473"/>
                    <a:gd name="csY3" fmla="*/ -75 h 63073"/>
                    <a:gd name="csX4" fmla="*/ 60294 w 60473"/>
                    <a:gd name="csY4" fmla="*/ -75 h 63073"/>
                    <a:gd name="csX5" fmla="*/ 36880 w 60473"/>
                    <a:gd name="csY5" fmla="*/ 38791 h 63073"/>
                    <a:gd name="csX6" fmla="*/ 36880 w 60473"/>
                    <a:gd name="csY6" fmla="*/ 62998 h 63073"/>
                    <a:gd name="csX7" fmla="*/ 22977 w 60473"/>
                    <a:gd name="csY7" fmla="*/ 62998 h 63073"/>
                    <a:gd name="csX8" fmla="*/ 22977 w 60473"/>
                    <a:gd name="csY8" fmla="*/ 38440 h 63073"/>
                    <a:gd name="csX9" fmla="*/ -179 w 60473"/>
                    <a:gd name="csY9" fmla="*/ -75 h 6307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</a:cxnLst>
                  <a:rect l="l" t="t" r="r" b="b"/>
                  <a:pathLst>
                    <a:path w="60473" h="63073">
                      <a:moveTo>
                        <a:pt x="-179" y="-75"/>
                      </a:moveTo>
                      <a:lnTo>
                        <a:pt x="15378" y="-75"/>
                      </a:lnTo>
                      <a:lnTo>
                        <a:pt x="30150" y="24834"/>
                      </a:lnTo>
                      <a:lnTo>
                        <a:pt x="44829" y="-75"/>
                      </a:lnTo>
                      <a:lnTo>
                        <a:pt x="60294" y="-75"/>
                      </a:lnTo>
                      <a:lnTo>
                        <a:pt x="36880" y="38791"/>
                      </a:lnTo>
                      <a:lnTo>
                        <a:pt x="36880" y="62998"/>
                      </a:lnTo>
                      <a:lnTo>
                        <a:pt x="22977" y="62998"/>
                      </a:lnTo>
                      <a:lnTo>
                        <a:pt x="22977" y="38440"/>
                      </a:lnTo>
                      <a:lnTo>
                        <a:pt x="-179" y="-7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465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5" name="Grafik 7">
                <a:extLst>
                  <a:ext uri="{FF2B5EF4-FFF2-40B4-BE49-F238E27FC236}">
                    <a16:creationId xmlns:a16="http://schemas.microsoft.com/office/drawing/2014/main" id="{E3EBCEF2-90D5-1D4F-C001-8EBD4F1417F9}"/>
                  </a:ext>
                </a:extLst>
              </p:cNvPr>
              <p:cNvGrpSpPr/>
              <p:nvPr/>
            </p:nvGrpSpPr>
            <p:grpSpPr>
              <a:xfrm>
                <a:off x="8726437" y="6388603"/>
                <a:ext cx="220901" cy="220881"/>
                <a:chOff x="8726437" y="6388603"/>
                <a:chExt cx="220901" cy="220881"/>
              </a:xfrm>
            </p:grpSpPr>
            <p:sp>
              <p:nvSpPr>
                <p:cNvPr id="22" name="Freihandform: Form 21">
                  <a:extLst>
                    <a:ext uri="{FF2B5EF4-FFF2-40B4-BE49-F238E27FC236}">
                      <a16:creationId xmlns:a16="http://schemas.microsoft.com/office/drawing/2014/main" id="{7424AA77-C650-998A-17EA-BE7ACF56B245}"/>
                    </a:ext>
                  </a:extLst>
                </p:cNvPr>
                <p:cNvSpPr/>
                <p:nvPr/>
              </p:nvSpPr>
              <p:spPr>
                <a:xfrm>
                  <a:off x="8736642" y="6398155"/>
                  <a:ext cx="201646" cy="201771"/>
                </a:xfrm>
                <a:custGeom>
                  <a:avLst/>
                  <a:gdLst>
                    <a:gd name="csX0" fmla="*/ 201930 w 201646"/>
                    <a:gd name="csY0" fmla="*/ 101040 h 201771"/>
                    <a:gd name="csX1" fmla="*/ 101181 w 201646"/>
                    <a:gd name="csY1" fmla="*/ 201926 h 201771"/>
                    <a:gd name="csX2" fmla="*/ 284 w 201646"/>
                    <a:gd name="csY2" fmla="*/ 101188 h 201771"/>
                    <a:gd name="csX3" fmla="*/ 284 w 201646"/>
                    <a:gd name="csY3" fmla="*/ 101040 h 201771"/>
                    <a:gd name="csX4" fmla="*/ 101033 w 201646"/>
                    <a:gd name="csY4" fmla="*/ 154 h 201771"/>
                    <a:gd name="csX5" fmla="*/ 201930 w 201646"/>
                    <a:gd name="csY5" fmla="*/ 100892 h 201771"/>
                    <a:gd name="csX6" fmla="*/ 201930 w 201646"/>
                    <a:gd name="csY6" fmla="*/ 101040 h 201771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</a:cxnLst>
                  <a:rect l="l" t="t" r="r" b="b"/>
                  <a:pathLst>
                    <a:path w="201646" h="201771">
                      <a:moveTo>
                        <a:pt x="201930" y="101040"/>
                      </a:moveTo>
                      <a:cubicBezTo>
                        <a:pt x="201967" y="156714"/>
                        <a:pt x="156866" y="201884"/>
                        <a:pt x="101181" y="201926"/>
                      </a:cubicBezTo>
                      <a:cubicBezTo>
                        <a:pt x="45505" y="201968"/>
                        <a:pt x="330" y="156867"/>
                        <a:pt x="284" y="101188"/>
                      </a:cubicBezTo>
                      <a:cubicBezTo>
                        <a:pt x="284" y="101142"/>
                        <a:pt x="284" y="101086"/>
                        <a:pt x="284" y="101040"/>
                      </a:cubicBezTo>
                      <a:cubicBezTo>
                        <a:pt x="247" y="45361"/>
                        <a:pt x="45357" y="200"/>
                        <a:pt x="101033" y="154"/>
                      </a:cubicBezTo>
                      <a:cubicBezTo>
                        <a:pt x="156718" y="113"/>
                        <a:pt x="201893" y="45218"/>
                        <a:pt x="201930" y="100892"/>
                      </a:cubicBezTo>
                      <a:cubicBezTo>
                        <a:pt x="201930" y="100948"/>
                        <a:pt x="201930" y="100989"/>
                        <a:pt x="201930" y="10104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91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23" name="Grafik 7">
                  <a:extLst>
                    <a:ext uri="{FF2B5EF4-FFF2-40B4-BE49-F238E27FC236}">
                      <a16:creationId xmlns:a16="http://schemas.microsoft.com/office/drawing/2014/main" id="{D24239FC-3654-8007-F87A-821AFEE95CCA}"/>
                    </a:ext>
                  </a:extLst>
                </p:cNvPr>
                <p:cNvGrpSpPr/>
                <p:nvPr/>
              </p:nvGrpSpPr>
              <p:grpSpPr>
                <a:xfrm>
                  <a:off x="8726437" y="6388603"/>
                  <a:ext cx="220901" cy="220881"/>
                  <a:chOff x="8726437" y="6388603"/>
                  <a:chExt cx="220901" cy="220881"/>
                </a:xfrm>
                <a:solidFill>
                  <a:srgbClr val="000000"/>
                </a:solidFill>
              </p:grpSpPr>
              <p:sp>
                <p:nvSpPr>
                  <p:cNvPr id="24" name="Freihandform: Form 23">
                    <a:extLst>
                      <a:ext uri="{FF2B5EF4-FFF2-40B4-BE49-F238E27FC236}">
                        <a16:creationId xmlns:a16="http://schemas.microsoft.com/office/drawing/2014/main" id="{E806BB90-FECC-30A1-9E60-FEF012C4143D}"/>
                      </a:ext>
                    </a:extLst>
                  </p:cNvPr>
                  <p:cNvSpPr/>
                  <p:nvPr/>
                </p:nvSpPr>
                <p:spPr>
                  <a:xfrm>
                    <a:off x="8726437" y="6388603"/>
                    <a:ext cx="220901" cy="220881"/>
                  </a:xfrm>
                  <a:custGeom>
                    <a:avLst/>
                    <a:gdLst>
                      <a:gd name="csX0" fmla="*/ 110568 w 220901"/>
                      <a:gd name="csY0" fmla="*/ 64 h 220881"/>
                      <a:gd name="csX1" fmla="*/ 32882 w 220901"/>
                      <a:gd name="csY1" fmla="*/ 32086 h 220881"/>
                      <a:gd name="csX2" fmla="*/ 260 w 220901"/>
                      <a:gd name="csY2" fmla="*/ 110503 h 220881"/>
                      <a:gd name="csX3" fmla="*/ 32882 w 220901"/>
                      <a:gd name="csY3" fmla="*/ 188365 h 220881"/>
                      <a:gd name="csX4" fmla="*/ 110568 w 220901"/>
                      <a:gd name="csY4" fmla="*/ 220946 h 220881"/>
                      <a:gd name="csX5" fmla="*/ 189649 w 220901"/>
                      <a:gd name="csY5" fmla="*/ 188087 h 220881"/>
                      <a:gd name="csX6" fmla="*/ 221162 w 220901"/>
                      <a:gd name="csY6" fmla="*/ 110503 h 220881"/>
                      <a:gd name="csX7" fmla="*/ 189085 w 220901"/>
                      <a:gd name="csY7" fmla="*/ 32086 h 220881"/>
                      <a:gd name="csX8" fmla="*/ 110568 w 220901"/>
                      <a:gd name="csY8" fmla="*/ 64 h 220881"/>
                      <a:gd name="csX9" fmla="*/ 110845 w 220901"/>
                      <a:gd name="csY9" fmla="*/ 19941 h 220881"/>
                      <a:gd name="csX10" fmla="*/ 174720 w 220901"/>
                      <a:gd name="csY10" fmla="*/ 46445 h 220881"/>
                      <a:gd name="csX11" fmla="*/ 201250 w 220901"/>
                      <a:gd name="csY11" fmla="*/ 110503 h 220881"/>
                      <a:gd name="csX12" fmla="*/ 175266 w 220901"/>
                      <a:gd name="csY12" fmla="*/ 173733 h 220881"/>
                      <a:gd name="csX13" fmla="*/ 110845 w 220901"/>
                      <a:gd name="csY13" fmla="*/ 200787 h 220881"/>
                      <a:gd name="csX14" fmla="*/ 46979 w 220901"/>
                      <a:gd name="csY14" fmla="*/ 174011 h 220881"/>
                      <a:gd name="csX15" fmla="*/ 20162 w 220901"/>
                      <a:gd name="csY15" fmla="*/ 110503 h 220881"/>
                      <a:gd name="csX16" fmla="*/ 47256 w 220901"/>
                      <a:gd name="csY16" fmla="*/ 46445 h 220881"/>
                      <a:gd name="csX17" fmla="*/ 110845 w 220901"/>
                      <a:gd name="csY17" fmla="*/ 19941 h 220881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  <a:cxn ang="0">
                        <a:pos x="csX14" y="csY14"/>
                      </a:cxn>
                      <a:cxn ang="0">
                        <a:pos x="csX15" y="csY15"/>
                      </a:cxn>
                      <a:cxn ang="0">
                        <a:pos x="csX16" y="csY16"/>
                      </a:cxn>
                      <a:cxn ang="0">
                        <a:pos x="csX17" y="csY17"/>
                      </a:cxn>
                    </a:cxnLst>
                    <a:rect l="l" t="t" r="r" b="b"/>
                    <a:pathLst>
                      <a:path w="220901" h="220881">
                        <a:moveTo>
                          <a:pt x="110568" y="64"/>
                        </a:moveTo>
                        <a:cubicBezTo>
                          <a:pt x="79970" y="64"/>
                          <a:pt x="54078" y="10740"/>
                          <a:pt x="32882" y="32086"/>
                        </a:cubicBezTo>
                        <a:cubicBezTo>
                          <a:pt x="11131" y="54177"/>
                          <a:pt x="260" y="80316"/>
                          <a:pt x="260" y="110503"/>
                        </a:cubicBezTo>
                        <a:cubicBezTo>
                          <a:pt x="260" y="140690"/>
                          <a:pt x="11131" y="166649"/>
                          <a:pt x="32882" y="188365"/>
                        </a:cubicBezTo>
                        <a:cubicBezTo>
                          <a:pt x="54623" y="210086"/>
                          <a:pt x="80525" y="220946"/>
                          <a:pt x="110568" y="220946"/>
                        </a:cubicBezTo>
                        <a:cubicBezTo>
                          <a:pt x="140980" y="220946"/>
                          <a:pt x="167334" y="209993"/>
                          <a:pt x="189649" y="188087"/>
                        </a:cubicBezTo>
                        <a:cubicBezTo>
                          <a:pt x="210651" y="167291"/>
                          <a:pt x="221162" y="141425"/>
                          <a:pt x="221162" y="110503"/>
                        </a:cubicBezTo>
                        <a:cubicBezTo>
                          <a:pt x="221162" y="79585"/>
                          <a:pt x="210467" y="53437"/>
                          <a:pt x="189085" y="32086"/>
                        </a:cubicBezTo>
                        <a:cubicBezTo>
                          <a:pt x="167704" y="10740"/>
                          <a:pt x="141535" y="64"/>
                          <a:pt x="110568" y="64"/>
                        </a:cubicBezTo>
                        <a:close/>
                        <a:moveTo>
                          <a:pt x="110845" y="19941"/>
                        </a:moveTo>
                        <a:cubicBezTo>
                          <a:pt x="135914" y="19941"/>
                          <a:pt x="157203" y="28773"/>
                          <a:pt x="174720" y="46445"/>
                        </a:cubicBezTo>
                        <a:cubicBezTo>
                          <a:pt x="192404" y="63933"/>
                          <a:pt x="201250" y="85284"/>
                          <a:pt x="201250" y="110503"/>
                        </a:cubicBezTo>
                        <a:cubicBezTo>
                          <a:pt x="201250" y="135902"/>
                          <a:pt x="192598" y="156981"/>
                          <a:pt x="175266" y="173733"/>
                        </a:cubicBezTo>
                        <a:cubicBezTo>
                          <a:pt x="157018" y="191771"/>
                          <a:pt x="135545" y="200787"/>
                          <a:pt x="110845" y="200787"/>
                        </a:cubicBezTo>
                        <a:cubicBezTo>
                          <a:pt x="86145" y="200787"/>
                          <a:pt x="64857" y="191859"/>
                          <a:pt x="46979" y="174011"/>
                        </a:cubicBezTo>
                        <a:cubicBezTo>
                          <a:pt x="29101" y="156149"/>
                          <a:pt x="20162" y="134987"/>
                          <a:pt x="20162" y="110503"/>
                        </a:cubicBezTo>
                        <a:cubicBezTo>
                          <a:pt x="20162" y="86023"/>
                          <a:pt x="29194" y="64668"/>
                          <a:pt x="47256" y="46445"/>
                        </a:cubicBezTo>
                        <a:cubicBezTo>
                          <a:pt x="64579" y="28773"/>
                          <a:pt x="85775" y="19941"/>
                          <a:pt x="110845" y="19941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91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25" name="Freihandform: Form 24">
                    <a:extLst>
                      <a:ext uri="{FF2B5EF4-FFF2-40B4-BE49-F238E27FC236}">
                        <a16:creationId xmlns:a16="http://schemas.microsoft.com/office/drawing/2014/main" id="{E1AED3C3-C557-B2B6-2306-9DF02109C8BE}"/>
                      </a:ext>
                    </a:extLst>
                  </p:cNvPr>
                  <p:cNvSpPr/>
                  <p:nvPr/>
                </p:nvSpPr>
                <p:spPr>
                  <a:xfrm>
                    <a:off x="8779072" y="6440811"/>
                    <a:ext cx="113949" cy="118849"/>
                  </a:xfrm>
                  <a:custGeom>
                    <a:avLst/>
                    <a:gdLst>
                      <a:gd name="csX0" fmla="*/ 8977 w 113949"/>
                      <a:gd name="csY0" fmla="*/ 42706 h 118849"/>
                      <a:gd name="csX1" fmla="*/ 57461 w 113949"/>
                      <a:gd name="csY1" fmla="*/ 64 h 118849"/>
                      <a:gd name="csX2" fmla="*/ 114210 w 113949"/>
                      <a:gd name="csY2" fmla="*/ 59764 h 118849"/>
                      <a:gd name="csX3" fmla="*/ 56907 w 113949"/>
                      <a:gd name="csY3" fmla="*/ 118914 h 118849"/>
                      <a:gd name="csX4" fmla="*/ 8145 w 113949"/>
                      <a:gd name="csY4" fmla="*/ 75726 h 118849"/>
                      <a:gd name="csX5" fmla="*/ 35969 w 113949"/>
                      <a:gd name="csY5" fmla="*/ 75726 h 118849"/>
                      <a:gd name="csX6" fmla="*/ 60216 w 113949"/>
                      <a:gd name="csY6" fmla="*/ 95807 h 118849"/>
                      <a:gd name="csX7" fmla="*/ 86118 w 113949"/>
                      <a:gd name="csY7" fmla="*/ 58937 h 118849"/>
                      <a:gd name="csX8" fmla="*/ 60761 w 113949"/>
                      <a:gd name="csY8" fmla="*/ 23176 h 118849"/>
                      <a:gd name="csX9" fmla="*/ 35969 w 113949"/>
                      <a:gd name="csY9" fmla="*/ 42706 h 118849"/>
                      <a:gd name="csX10" fmla="*/ 44067 w 113949"/>
                      <a:gd name="csY10" fmla="*/ 42665 h 118849"/>
                      <a:gd name="csX11" fmla="*/ 22159 w 113949"/>
                      <a:gd name="csY11" fmla="*/ 64561 h 118849"/>
                      <a:gd name="csX12" fmla="*/ 260 w 113949"/>
                      <a:gd name="csY12" fmla="*/ 42665 h 118849"/>
                      <a:gd name="csX13" fmla="*/ 8977 w 113949"/>
                      <a:gd name="csY13" fmla="*/ 42706 h 118849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  <a:cxn ang="0">
                        <a:pos x="csX12" y="csY12"/>
                      </a:cxn>
                      <a:cxn ang="0">
                        <a:pos x="csX13" y="csY13"/>
                      </a:cxn>
                    </a:cxnLst>
                    <a:rect l="l" t="t" r="r" b="b"/>
                    <a:pathLst>
                      <a:path w="113949" h="118849">
                        <a:moveTo>
                          <a:pt x="8977" y="42706"/>
                        </a:moveTo>
                        <a:cubicBezTo>
                          <a:pt x="13377" y="14917"/>
                          <a:pt x="32947" y="64"/>
                          <a:pt x="57461" y="64"/>
                        </a:cubicBezTo>
                        <a:cubicBezTo>
                          <a:pt x="92727" y="64"/>
                          <a:pt x="114210" y="25648"/>
                          <a:pt x="114210" y="59764"/>
                        </a:cubicBezTo>
                        <a:cubicBezTo>
                          <a:pt x="114210" y="93052"/>
                          <a:pt x="91349" y="118914"/>
                          <a:pt x="56907" y="118914"/>
                        </a:cubicBezTo>
                        <a:cubicBezTo>
                          <a:pt x="33215" y="118914"/>
                          <a:pt x="12009" y="104333"/>
                          <a:pt x="8145" y="75726"/>
                        </a:cubicBezTo>
                        <a:lnTo>
                          <a:pt x="35969" y="75726"/>
                        </a:lnTo>
                        <a:cubicBezTo>
                          <a:pt x="36801" y="90580"/>
                          <a:pt x="46443" y="95807"/>
                          <a:pt x="60216" y="95807"/>
                        </a:cubicBezTo>
                        <a:cubicBezTo>
                          <a:pt x="75912" y="95807"/>
                          <a:pt x="86118" y="81226"/>
                          <a:pt x="86118" y="58937"/>
                        </a:cubicBezTo>
                        <a:cubicBezTo>
                          <a:pt x="86118" y="35557"/>
                          <a:pt x="77299" y="23176"/>
                          <a:pt x="60761" y="23176"/>
                        </a:cubicBezTo>
                        <a:cubicBezTo>
                          <a:pt x="48643" y="23176"/>
                          <a:pt x="38179" y="27580"/>
                          <a:pt x="35969" y="42706"/>
                        </a:cubicBezTo>
                        <a:lnTo>
                          <a:pt x="44067" y="42665"/>
                        </a:lnTo>
                        <a:lnTo>
                          <a:pt x="22159" y="64561"/>
                        </a:lnTo>
                        <a:lnTo>
                          <a:pt x="260" y="42665"/>
                        </a:lnTo>
                        <a:lnTo>
                          <a:pt x="8977" y="4270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5916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</p:grpSp>
          <p:grpSp>
            <p:nvGrpSpPr>
              <p:cNvPr id="16" name="Grafik 7">
                <a:extLst>
                  <a:ext uri="{FF2B5EF4-FFF2-40B4-BE49-F238E27FC236}">
                    <a16:creationId xmlns:a16="http://schemas.microsoft.com/office/drawing/2014/main" id="{070268CC-81A8-3812-8C72-0540D43073B5}"/>
                  </a:ext>
                </a:extLst>
              </p:cNvPr>
              <p:cNvGrpSpPr/>
              <p:nvPr/>
            </p:nvGrpSpPr>
            <p:grpSpPr>
              <a:xfrm>
                <a:off x="8455826" y="6388603"/>
                <a:ext cx="220906" cy="220876"/>
                <a:chOff x="8455826" y="6388603"/>
                <a:chExt cx="220906" cy="220876"/>
              </a:xfrm>
            </p:grpSpPr>
            <p:sp>
              <p:nvSpPr>
                <p:cNvPr id="17" name="Ellipse 16">
                  <a:extLst>
                    <a:ext uri="{FF2B5EF4-FFF2-40B4-BE49-F238E27FC236}">
                      <a16:creationId xmlns:a16="http://schemas.microsoft.com/office/drawing/2014/main" id="{1E8CDB5D-A4C9-423D-DC1A-57042C1AFC6B}"/>
                    </a:ext>
                  </a:extLst>
                </p:cNvPr>
                <p:cNvSpPr/>
                <p:nvPr/>
              </p:nvSpPr>
              <p:spPr>
                <a:xfrm>
                  <a:off x="8464109" y="6399012"/>
                  <a:ext cx="204581" cy="204558"/>
                </a:xfrm>
                <a:prstGeom prst="ellipse">
                  <a:avLst/>
                </a:prstGeom>
                <a:solidFill>
                  <a:srgbClr val="FFFFFF"/>
                </a:solidFill>
                <a:ln w="9465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  <p:grpSp>
              <p:nvGrpSpPr>
                <p:cNvPr id="18" name="Grafik 7">
                  <a:extLst>
                    <a:ext uri="{FF2B5EF4-FFF2-40B4-BE49-F238E27FC236}">
                      <a16:creationId xmlns:a16="http://schemas.microsoft.com/office/drawing/2014/main" id="{FCD439C6-2920-69A3-40A8-7B55D832F024}"/>
                    </a:ext>
                  </a:extLst>
                </p:cNvPr>
                <p:cNvGrpSpPr/>
                <p:nvPr/>
              </p:nvGrpSpPr>
              <p:grpSpPr>
                <a:xfrm>
                  <a:off x="8536558" y="6427714"/>
                  <a:ext cx="59447" cy="142654"/>
                  <a:chOff x="8536558" y="6427714"/>
                  <a:chExt cx="59447" cy="142654"/>
                </a:xfrm>
                <a:solidFill>
                  <a:srgbClr val="000000"/>
                </a:solidFill>
              </p:grpSpPr>
              <p:sp>
                <p:nvSpPr>
                  <p:cNvPr id="20" name="Freihandform: Form 19">
                    <a:extLst>
                      <a:ext uri="{FF2B5EF4-FFF2-40B4-BE49-F238E27FC236}">
                        <a16:creationId xmlns:a16="http://schemas.microsoft.com/office/drawing/2014/main" id="{BDBF49F1-0160-AB9B-DE5F-27A5D4709BA7}"/>
                      </a:ext>
                    </a:extLst>
                  </p:cNvPr>
                  <p:cNvSpPr/>
                  <p:nvPr/>
                </p:nvSpPr>
                <p:spPr>
                  <a:xfrm>
                    <a:off x="8536558" y="6464565"/>
                    <a:ext cx="59447" cy="105803"/>
                  </a:xfrm>
                  <a:custGeom>
                    <a:avLst/>
                    <a:gdLst>
                      <a:gd name="csX0" fmla="*/ 59269 w 59447"/>
                      <a:gd name="csY0" fmla="*/ 7056 h 105803"/>
                      <a:gd name="csX1" fmla="*/ 52132 w 59447"/>
                      <a:gd name="csY1" fmla="*/ -75 h 105803"/>
                      <a:gd name="csX2" fmla="*/ 6957 w 59447"/>
                      <a:gd name="csY2" fmla="*/ -75 h 105803"/>
                      <a:gd name="csX3" fmla="*/ -179 w 59447"/>
                      <a:gd name="csY3" fmla="*/ 7056 h 105803"/>
                      <a:gd name="csX4" fmla="*/ -179 w 59447"/>
                      <a:gd name="csY4" fmla="*/ 52230 h 105803"/>
                      <a:gd name="csX5" fmla="*/ 12420 w 59447"/>
                      <a:gd name="csY5" fmla="*/ 52230 h 105803"/>
                      <a:gd name="csX6" fmla="*/ 12420 w 59447"/>
                      <a:gd name="csY6" fmla="*/ 105728 h 105803"/>
                      <a:gd name="csX7" fmla="*/ 46660 w 59447"/>
                      <a:gd name="csY7" fmla="*/ 105728 h 105803"/>
                      <a:gd name="csX8" fmla="*/ 46660 w 59447"/>
                      <a:gd name="csY8" fmla="*/ 52230 h 105803"/>
                      <a:gd name="csX9" fmla="*/ 59268 w 59447"/>
                      <a:gd name="csY9" fmla="*/ 52230 h 105803"/>
                      <a:gd name="csX10" fmla="*/ 59268 w 59447"/>
                      <a:gd name="csY10" fmla="*/ 7056 h 105803"/>
                      <a:gd name="csX11" fmla="*/ 59269 w 59447"/>
                      <a:gd name="csY11" fmla="*/ 7056 h 105803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  <a:cxn ang="0">
                        <a:pos x="csX5" y="csY5"/>
                      </a:cxn>
                      <a:cxn ang="0">
                        <a:pos x="csX6" y="csY6"/>
                      </a:cxn>
                      <a:cxn ang="0">
                        <a:pos x="csX7" y="csY7"/>
                      </a:cxn>
                      <a:cxn ang="0">
                        <a:pos x="csX8" y="csY8"/>
                      </a:cxn>
                      <a:cxn ang="0">
                        <a:pos x="csX9" y="csY9"/>
                      </a:cxn>
                      <a:cxn ang="0">
                        <a:pos x="csX10" y="csY10"/>
                      </a:cxn>
                      <a:cxn ang="0">
                        <a:pos x="csX11" y="csY11"/>
                      </a:cxn>
                    </a:cxnLst>
                    <a:rect l="l" t="t" r="r" b="b"/>
                    <a:pathLst>
                      <a:path w="59447" h="105803">
                        <a:moveTo>
                          <a:pt x="59269" y="7056"/>
                        </a:moveTo>
                        <a:cubicBezTo>
                          <a:pt x="59269" y="3114"/>
                          <a:pt x="56070" y="-75"/>
                          <a:pt x="52132" y="-75"/>
                        </a:cubicBezTo>
                        <a:lnTo>
                          <a:pt x="6957" y="-75"/>
                        </a:lnTo>
                        <a:cubicBezTo>
                          <a:pt x="3019" y="-75"/>
                          <a:pt x="-179" y="3114"/>
                          <a:pt x="-179" y="7056"/>
                        </a:cubicBezTo>
                        <a:lnTo>
                          <a:pt x="-179" y="52230"/>
                        </a:lnTo>
                        <a:lnTo>
                          <a:pt x="12420" y="52230"/>
                        </a:lnTo>
                        <a:lnTo>
                          <a:pt x="12420" y="105728"/>
                        </a:lnTo>
                        <a:lnTo>
                          <a:pt x="46660" y="105728"/>
                        </a:lnTo>
                        <a:lnTo>
                          <a:pt x="46660" y="52230"/>
                        </a:lnTo>
                        <a:lnTo>
                          <a:pt x="59268" y="52230"/>
                        </a:lnTo>
                        <a:lnTo>
                          <a:pt x="59268" y="7056"/>
                        </a:lnTo>
                        <a:lnTo>
                          <a:pt x="59269" y="705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465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endParaRPr lang="de-DE"/>
                  </a:p>
                </p:txBody>
              </p:sp>
              <p:sp>
                <p:nvSpPr>
                  <p:cNvPr id="21" name="Ellipse 20">
                    <a:extLst>
                      <a:ext uri="{FF2B5EF4-FFF2-40B4-BE49-F238E27FC236}">
                        <a16:creationId xmlns:a16="http://schemas.microsoft.com/office/drawing/2014/main" id="{63910D92-F56E-F5A8-C5CE-73893929F6D1}"/>
                      </a:ext>
                    </a:extLst>
                  </p:cNvPr>
                  <p:cNvSpPr/>
                  <p:nvPr/>
                </p:nvSpPr>
                <p:spPr>
                  <a:xfrm>
                    <a:off x="8550831" y="6427714"/>
                    <a:ext cx="30902" cy="30898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465" cap="flat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endParaRPr lang="de-DE"/>
                  </a:p>
                </p:txBody>
              </p:sp>
            </p:grpSp>
            <p:sp>
              <p:nvSpPr>
                <p:cNvPr id="19" name="Freihandform: Form 18">
                  <a:extLst>
                    <a:ext uri="{FF2B5EF4-FFF2-40B4-BE49-F238E27FC236}">
                      <a16:creationId xmlns:a16="http://schemas.microsoft.com/office/drawing/2014/main" id="{C6E484EA-197D-37A7-8296-3E109BC6D562}"/>
                    </a:ext>
                  </a:extLst>
                </p:cNvPr>
                <p:cNvSpPr/>
                <p:nvPr/>
              </p:nvSpPr>
              <p:spPr>
                <a:xfrm>
                  <a:off x="8455826" y="6388603"/>
                  <a:ext cx="220906" cy="220876"/>
                </a:xfrm>
                <a:custGeom>
                  <a:avLst/>
                  <a:gdLst>
                    <a:gd name="csX0" fmla="*/ 110133 w 220906"/>
                    <a:gd name="csY0" fmla="*/ -75 h 220876"/>
                    <a:gd name="csX1" fmla="*/ 32443 w 220906"/>
                    <a:gd name="csY1" fmla="*/ 31952 h 220876"/>
                    <a:gd name="csX2" fmla="*/ -179 w 220906"/>
                    <a:gd name="csY2" fmla="*/ 110359 h 220876"/>
                    <a:gd name="csX3" fmla="*/ 32443 w 220906"/>
                    <a:gd name="csY3" fmla="*/ 188225 h 220876"/>
                    <a:gd name="csX4" fmla="*/ 110133 w 220906"/>
                    <a:gd name="csY4" fmla="*/ 220802 h 220876"/>
                    <a:gd name="csX5" fmla="*/ 189205 w 220906"/>
                    <a:gd name="csY5" fmla="*/ 187944 h 220876"/>
                    <a:gd name="csX6" fmla="*/ 220727 w 220906"/>
                    <a:gd name="csY6" fmla="*/ 110359 h 220876"/>
                    <a:gd name="csX7" fmla="*/ 188660 w 220906"/>
                    <a:gd name="csY7" fmla="*/ 31951 h 220876"/>
                    <a:gd name="csX8" fmla="*/ 110133 w 220906"/>
                    <a:gd name="csY8" fmla="*/ -75 h 220876"/>
                    <a:gd name="csX9" fmla="*/ 110410 w 220906"/>
                    <a:gd name="csY9" fmla="*/ 19797 h 220876"/>
                    <a:gd name="csX10" fmla="*/ 174276 w 220906"/>
                    <a:gd name="csY10" fmla="*/ 46306 h 220876"/>
                    <a:gd name="csX11" fmla="*/ 200825 w 220906"/>
                    <a:gd name="csY11" fmla="*/ 110359 h 220876"/>
                    <a:gd name="csX12" fmla="*/ 174831 w 220906"/>
                    <a:gd name="csY12" fmla="*/ 173589 h 220876"/>
                    <a:gd name="csX13" fmla="*/ 110410 w 220906"/>
                    <a:gd name="csY13" fmla="*/ 200643 h 220876"/>
                    <a:gd name="csX14" fmla="*/ 46549 w 220906"/>
                    <a:gd name="csY14" fmla="*/ 173862 h 220876"/>
                    <a:gd name="csX15" fmla="*/ 19728 w 220906"/>
                    <a:gd name="csY15" fmla="*/ 110359 h 220876"/>
                    <a:gd name="csX16" fmla="*/ 46821 w 220906"/>
                    <a:gd name="csY16" fmla="*/ 46306 h 220876"/>
                    <a:gd name="csX17" fmla="*/ 110410 w 220906"/>
                    <a:gd name="csY17" fmla="*/ 19797 h 220876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</a:cxnLst>
                  <a:rect l="l" t="t" r="r" b="b"/>
                  <a:pathLst>
                    <a:path w="220906" h="220876">
                      <a:moveTo>
                        <a:pt x="110133" y="-75"/>
                      </a:moveTo>
                      <a:cubicBezTo>
                        <a:pt x="79545" y="-75"/>
                        <a:pt x="53639" y="10596"/>
                        <a:pt x="32443" y="31952"/>
                      </a:cubicBezTo>
                      <a:cubicBezTo>
                        <a:pt x="10692" y="54033"/>
                        <a:pt x="-179" y="80176"/>
                        <a:pt x="-179" y="110359"/>
                      </a:cubicBezTo>
                      <a:cubicBezTo>
                        <a:pt x="-179" y="140542"/>
                        <a:pt x="10692" y="166505"/>
                        <a:pt x="32443" y="188225"/>
                      </a:cubicBezTo>
                      <a:cubicBezTo>
                        <a:pt x="54193" y="209942"/>
                        <a:pt x="80095" y="220802"/>
                        <a:pt x="110133" y="220802"/>
                      </a:cubicBezTo>
                      <a:cubicBezTo>
                        <a:pt x="140545" y="220802"/>
                        <a:pt x="166909" y="209854"/>
                        <a:pt x="189205" y="187944"/>
                      </a:cubicBezTo>
                      <a:cubicBezTo>
                        <a:pt x="210226" y="167152"/>
                        <a:pt x="220727" y="141285"/>
                        <a:pt x="220727" y="110359"/>
                      </a:cubicBezTo>
                      <a:cubicBezTo>
                        <a:pt x="220727" y="79432"/>
                        <a:pt x="210041" y="53298"/>
                        <a:pt x="188660" y="31951"/>
                      </a:cubicBezTo>
                      <a:cubicBezTo>
                        <a:pt x="167279" y="10596"/>
                        <a:pt x="141100" y="-75"/>
                        <a:pt x="110133" y="-75"/>
                      </a:cubicBezTo>
                      <a:close/>
                      <a:moveTo>
                        <a:pt x="110410" y="19797"/>
                      </a:moveTo>
                      <a:cubicBezTo>
                        <a:pt x="135480" y="19797"/>
                        <a:pt x="156768" y="28633"/>
                        <a:pt x="174276" y="46306"/>
                      </a:cubicBezTo>
                      <a:cubicBezTo>
                        <a:pt x="191979" y="63789"/>
                        <a:pt x="200825" y="85144"/>
                        <a:pt x="200825" y="110359"/>
                      </a:cubicBezTo>
                      <a:cubicBezTo>
                        <a:pt x="200825" y="135758"/>
                        <a:pt x="192163" y="156841"/>
                        <a:pt x="174831" y="173589"/>
                      </a:cubicBezTo>
                      <a:cubicBezTo>
                        <a:pt x="156584" y="191627"/>
                        <a:pt x="135110" y="200643"/>
                        <a:pt x="110410" y="200643"/>
                      </a:cubicBezTo>
                      <a:cubicBezTo>
                        <a:pt x="85711" y="200643"/>
                        <a:pt x="64422" y="191719"/>
                        <a:pt x="46549" y="173862"/>
                      </a:cubicBezTo>
                      <a:cubicBezTo>
                        <a:pt x="28662" y="156009"/>
                        <a:pt x="19728" y="134843"/>
                        <a:pt x="19728" y="110359"/>
                      </a:cubicBezTo>
                      <a:cubicBezTo>
                        <a:pt x="19728" y="85879"/>
                        <a:pt x="28759" y="64528"/>
                        <a:pt x="46821" y="46306"/>
                      </a:cubicBezTo>
                      <a:cubicBezTo>
                        <a:pt x="64149" y="28633"/>
                        <a:pt x="85350" y="19797"/>
                        <a:pt x="110410" y="19797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465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de-DE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25278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Business_Process_Model_and_Notation" TargetMode="External"/><Relationship Id="rId2" Type="http://schemas.openxmlformats.org/officeDocument/2006/relationships/hyperlink" Target="https://en.wikipedia.org/wiki/Business_process_model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Business_Process_Model_and_Notatio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F918DA-3DCB-668C-276F-0895C72E7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3195"/>
            <a:ext cx="9144000" cy="2387600"/>
          </a:xfrm>
          <a:solidFill>
            <a:srgbClr val="4482CF"/>
          </a:solidFill>
        </p:spPr>
        <p:txBody>
          <a:bodyPr anchor="ctr">
            <a:normAutofit/>
          </a:bodyPr>
          <a:lstStyle/>
          <a:p>
            <a:r>
              <a:rPr lang="en-GB" b="1" noProof="0" dirty="0">
                <a:solidFill>
                  <a:schemeClr val="bg1"/>
                </a:solidFill>
              </a:rPr>
              <a:t>Process Modelling Exercises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18D4B5B-4DF7-BF2A-8068-A1BBCC710C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02870"/>
            <a:ext cx="9144000" cy="1655762"/>
          </a:xfrm>
        </p:spPr>
        <p:txBody>
          <a:bodyPr anchor="ctr">
            <a:normAutofit/>
          </a:bodyPr>
          <a:lstStyle/>
          <a:p>
            <a:r>
              <a:rPr lang="en-GB" noProof="0" dirty="0"/>
              <a:t>Process elements – checklist – flowchart (Business Process Model and Notation, BPMN)</a:t>
            </a:r>
          </a:p>
        </p:txBody>
      </p:sp>
    </p:spTree>
    <p:extLst>
      <p:ext uri="{BB962C8B-B14F-4D97-AF65-F5344CB8AC3E}">
        <p14:creationId xmlns:p14="http://schemas.microsoft.com/office/powerpoint/2010/main" val="371747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8ACF5-66AD-6BED-31E6-29D52A961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713F5C-FC4A-C614-3EB5-85BB16E70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Process Modelling Task 2: </a:t>
            </a:r>
            <a:br>
              <a:rPr lang="en-GB" noProof="0" dirty="0"/>
            </a:br>
            <a:r>
              <a:rPr lang="en-GB" sz="3600" noProof="0" dirty="0"/>
              <a:t>Checklist, Flowchart (BPMN) &amp; Peer Review</a:t>
            </a:r>
            <a:endParaRPr lang="en-GB" noProof="0" dirty="0">
              <a:solidFill>
                <a:srgbClr val="005096"/>
              </a:solidFill>
              <a:cs typeface="Arial" pitchFamily="34" charset="0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0303FDB-4D4C-8895-BEB2-1F8EF2FF3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74052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300" b="1" noProof="0" dirty="0"/>
              <a:t>Teamwork (teams of 3-5 students):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GB" sz="1300" noProof="0" dirty="0">
                <a:solidFill>
                  <a:srgbClr val="C00000"/>
                </a:solidFill>
              </a:rPr>
              <a:t>Select</a:t>
            </a:r>
            <a:r>
              <a:rPr lang="en-GB" sz="1300" noProof="0" dirty="0"/>
              <a:t> one of the following technical sales processes: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endParaRPr lang="en-GB" sz="1300" noProof="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endParaRPr lang="en-GB" sz="1300" noProof="0" dirty="0"/>
          </a:p>
          <a:p>
            <a:pPr marL="457200" lvl="1" indent="0">
              <a:lnSpc>
                <a:spcPct val="100000"/>
              </a:lnSpc>
              <a:spcBef>
                <a:spcPts val="300"/>
              </a:spcBef>
              <a:buSzPct val="90000"/>
              <a:buNone/>
              <a:tabLst>
                <a:tab pos="1077913" algn="l"/>
                <a:tab pos="3227388" algn="l"/>
                <a:tab pos="5561013" algn="l"/>
                <a:tab pos="6546850" algn="l"/>
              </a:tabLst>
            </a:pPr>
            <a:r>
              <a:rPr lang="en-GB" sz="1100" noProof="0" dirty="0"/>
              <a:t>teams:	offer1 	contract1	 returns1 </a:t>
            </a:r>
            <a:br>
              <a:rPr lang="en-GB" sz="1100" noProof="0" dirty="0"/>
            </a:br>
            <a:r>
              <a:rPr lang="en-GB" sz="1100" noProof="0" dirty="0"/>
              <a:t> 	offer2 	contract2	 returns2 </a:t>
            </a:r>
            <a:br>
              <a:rPr lang="en-GB" sz="1100" noProof="0" dirty="0"/>
            </a:br>
            <a:r>
              <a:rPr lang="en-GB" sz="1100" noProof="0" dirty="0"/>
              <a:t>	offer3 	contract3	 returns3 </a:t>
            </a:r>
            <a:endParaRPr lang="en-GB" sz="1300" noProof="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300" b="1" noProof="0" dirty="0"/>
              <a:t>Task 2.1 </a:t>
            </a:r>
            <a:endParaRPr lang="en-GB" sz="1300" b="1" noProof="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300" noProof="0" dirty="0">
                <a:solidFill>
                  <a:srgbClr val="C00000"/>
                </a:solidFill>
              </a:rPr>
              <a:t>Write a checklist</a:t>
            </a:r>
            <a:r>
              <a:rPr lang="en-GB" sz="1300" noProof="0" dirty="0"/>
              <a:t> for this process (use the template in this slide set) as starting point for your BPMN flowchart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300" noProof="0" dirty="0">
                <a:solidFill>
                  <a:srgbClr val="C00000"/>
                </a:solidFill>
              </a:rPr>
              <a:t>Draw a BPMN process flowchart </a:t>
            </a:r>
            <a:r>
              <a:rPr lang="en-GB" sz="1300" noProof="0" dirty="0"/>
              <a:t>(using Visio/PowerPoint with the BPMN template in this slide set) stating who does what and when with which materials/checklists/tools etc.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300" noProof="0" dirty="0">
                <a:solidFill>
                  <a:srgbClr val="C00000"/>
                </a:solidFill>
              </a:rPr>
              <a:t>Upload</a:t>
            </a:r>
            <a:r>
              <a:rPr lang="en-GB" sz="1300" noProof="0" dirty="0"/>
              <a:t> your ready-for-review process model (consisting of checklist and flowchart) </a:t>
            </a:r>
            <a:r>
              <a:rPr lang="en-GB" sz="1300" noProof="0" dirty="0">
                <a:sym typeface="Wingdings" panose="05000000000000000000" pitchFamily="2" charset="2"/>
              </a:rPr>
              <a:t></a:t>
            </a:r>
            <a:r>
              <a:rPr lang="en-GB" sz="1300" noProof="0" dirty="0"/>
              <a:t> Moodle </a:t>
            </a:r>
            <a:endParaRPr lang="en-GB" sz="1300" b="1" noProof="0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300" b="1" noProof="0" dirty="0"/>
              <a:t>Task 2.2 </a:t>
            </a:r>
            <a:endParaRPr lang="en-GB" sz="1300" b="1" noProof="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300" noProof="0" dirty="0">
                <a:solidFill>
                  <a:srgbClr val="C00000"/>
                </a:solidFill>
              </a:rPr>
              <a:t>Create </a:t>
            </a:r>
            <a:r>
              <a:rPr lang="en-GB" sz="1300" noProof="0" dirty="0"/>
              <a:t>a review checklist for reviewing process models (checklist &amp; flowchart) 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300" noProof="0" dirty="0">
                <a:solidFill>
                  <a:srgbClr val="C00000"/>
                </a:solidFill>
              </a:rPr>
              <a:t>Review</a:t>
            </a:r>
            <a:r>
              <a:rPr lang="en-GB" sz="1300" noProof="0" dirty="0"/>
              <a:t> the process model of your “neighbouring” team </a:t>
            </a:r>
            <a:br>
              <a:rPr lang="en-GB" sz="1300" noProof="0" dirty="0"/>
            </a:br>
            <a:r>
              <a:rPr lang="en-GB" sz="1300" noProof="0" dirty="0"/>
              <a:t>(team offer1 reviews</a:t>
            </a:r>
            <a:r>
              <a:rPr lang="en-GB" sz="1300" noProof="0" dirty="0">
                <a:sym typeface="Wingdings" panose="05000000000000000000" pitchFamily="2" charset="2"/>
              </a:rPr>
              <a:t> process model of team </a:t>
            </a:r>
            <a:r>
              <a:rPr lang="en-GB" sz="1300" noProof="0" dirty="0"/>
              <a:t>contract1</a:t>
            </a:r>
            <a:r>
              <a:rPr lang="en-GB" sz="1300" noProof="0" dirty="0">
                <a:sym typeface="Wingdings" panose="05000000000000000000" pitchFamily="2" charset="2"/>
              </a:rPr>
              <a:t>, </a:t>
            </a:r>
            <a:r>
              <a:rPr lang="en-GB" sz="1300" noProof="0" dirty="0"/>
              <a:t>contract1 reviews</a:t>
            </a:r>
            <a:r>
              <a:rPr lang="en-GB" sz="1300" noProof="0" dirty="0">
                <a:sym typeface="Wingdings" panose="05000000000000000000" pitchFamily="2" charset="2"/>
              </a:rPr>
              <a:t> </a:t>
            </a:r>
            <a:r>
              <a:rPr lang="en-GB" sz="1300" noProof="0" dirty="0"/>
              <a:t>returns1, returns1 reviews</a:t>
            </a:r>
            <a:r>
              <a:rPr lang="en-GB" sz="1300" noProof="0" dirty="0">
                <a:sym typeface="Wingdings" panose="05000000000000000000" pitchFamily="2" charset="2"/>
              </a:rPr>
              <a:t> </a:t>
            </a:r>
            <a:r>
              <a:rPr lang="en-GB" sz="1300" noProof="0" dirty="0"/>
              <a:t>offer1,…)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300" noProof="0" dirty="0">
                <a:solidFill>
                  <a:srgbClr val="C00000"/>
                </a:solidFill>
              </a:rPr>
              <a:t>Upload</a:t>
            </a:r>
            <a:r>
              <a:rPr lang="en-GB" sz="1300" noProof="0" dirty="0"/>
              <a:t> your review comments </a:t>
            </a:r>
            <a:r>
              <a:rPr lang="en-GB" sz="1300" noProof="0" dirty="0">
                <a:sym typeface="Wingdings" panose="05000000000000000000" pitchFamily="2" charset="2"/>
              </a:rPr>
              <a:t> </a:t>
            </a:r>
            <a:r>
              <a:rPr lang="en-GB" sz="1300" noProof="0" dirty="0"/>
              <a:t> Moodle 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300" b="1" noProof="0" dirty="0"/>
              <a:t>Task 2.3 </a:t>
            </a:r>
            <a:endParaRPr lang="en-GB" sz="1300" b="1" noProof="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300" dirty="0">
                <a:solidFill>
                  <a:srgbClr val="C00000"/>
                </a:solidFill>
              </a:rPr>
              <a:t>P</a:t>
            </a:r>
            <a:r>
              <a:rPr lang="en-GB" sz="1300" noProof="0" dirty="0">
                <a:solidFill>
                  <a:srgbClr val="C00000"/>
                </a:solidFill>
              </a:rPr>
              <a:t>resent</a:t>
            </a:r>
            <a:r>
              <a:rPr lang="en-GB" sz="1300" noProof="0" dirty="0"/>
              <a:t> your review comments on your “neighbouring” team’s process model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300" noProof="0" dirty="0"/>
              <a:t>Together, we will compare and discuss the various process descriptions (checklists &amp; flowcharts) and potential pitfalls in process modelling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CC94A45-4A73-6DEB-F5BD-CE9F6032D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10</a:t>
            </a:fld>
            <a:endParaRPr lang="en-GB" noProof="0" dirty="0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25B779D6-9D58-31E7-293D-D9CFD9198E46}"/>
              </a:ext>
            </a:extLst>
          </p:cNvPr>
          <p:cNvGrpSpPr/>
          <p:nvPr/>
        </p:nvGrpSpPr>
        <p:grpSpPr>
          <a:xfrm>
            <a:off x="1225145" y="2379945"/>
            <a:ext cx="6685041" cy="429754"/>
            <a:chOff x="1225145" y="2379712"/>
            <a:chExt cx="7122658" cy="498880"/>
          </a:xfrm>
        </p:grpSpPr>
        <p:sp>
          <p:nvSpPr>
            <p:cNvPr id="7" name="Pfeil: Chevron 6">
              <a:extLst>
                <a:ext uri="{FF2B5EF4-FFF2-40B4-BE49-F238E27FC236}">
                  <a16:creationId xmlns:a16="http://schemas.microsoft.com/office/drawing/2014/main" id="{C72D38A2-A719-EAAF-DC25-38B86ECF5244}"/>
                </a:ext>
              </a:extLst>
            </p:cNvPr>
            <p:cNvSpPr/>
            <p:nvPr/>
          </p:nvSpPr>
          <p:spPr bwMode="auto">
            <a:xfrm>
              <a:off x="1225145" y="2379712"/>
              <a:ext cx="2341778" cy="498880"/>
            </a:xfrm>
            <a:prstGeom prst="chevr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GB" sz="1400" noProof="0" dirty="0">
                  <a:solidFill>
                    <a:srgbClr val="00B050"/>
                  </a:solidFill>
                </a:rPr>
                <a:t>offer preparation</a:t>
              </a:r>
              <a:endParaRPr kumimoji="0" lang="en-GB" sz="1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9" name="Pfeil: Chevron 8">
              <a:extLst>
                <a:ext uri="{FF2B5EF4-FFF2-40B4-BE49-F238E27FC236}">
                  <a16:creationId xmlns:a16="http://schemas.microsoft.com/office/drawing/2014/main" id="{5ED0F89B-1C52-EB4A-03AD-160D3B93FA2D}"/>
                </a:ext>
              </a:extLst>
            </p:cNvPr>
            <p:cNvSpPr/>
            <p:nvPr/>
          </p:nvSpPr>
          <p:spPr bwMode="auto">
            <a:xfrm>
              <a:off x="3616396" y="2379712"/>
              <a:ext cx="2341778" cy="498880"/>
            </a:xfrm>
            <a:prstGeom prst="chevr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GB" sz="1400" noProof="0" dirty="0">
                  <a:solidFill>
                    <a:srgbClr val="FF6600"/>
                  </a:solidFill>
                </a:rPr>
                <a:t>contract</a:t>
              </a:r>
              <a:r>
                <a:rPr lang="en-GB" sz="1400" noProof="0" dirty="0">
                  <a:solidFill>
                    <a:srgbClr val="00AAF5"/>
                  </a:solidFill>
                </a:rPr>
                <a:t> </a:t>
              </a:r>
              <a:r>
                <a:rPr lang="en-GB" sz="1400" noProof="0" dirty="0">
                  <a:solidFill>
                    <a:srgbClr val="FF6600"/>
                  </a:solidFill>
                </a:rPr>
                <a:t>negotiation</a:t>
              </a:r>
            </a:p>
          </p:txBody>
        </p:sp>
        <p:sp>
          <p:nvSpPr>
            <p:cNvPr id="10" name="Pfeil: Chevron 9">
              <a:extLst>
                <a:ext uri="{FF2B5EF4-FFF2-40B4-BE49-F238E27FC236}">
                  <a16:creationId xmlns:a16="http://schemas.microsoft.com/office/drawing/2014/main" id="{E167A1E4-532C-BF2B-FB64-696CE01506D9}"/>
                </a:ext>
              </a:extLst>
            </p:cNvPr>
            <p:cNvSpPr/>
            <p:nvPr/>
          </p:nvSpPr>
          <p:spPr bwMode="auto">
            <a:xfrm>
              <a:off x="6006025" y="2379712"/>
              <a:ext cx="2341778" cy="498880"/>
            </a:xfrm>
            <a:prstGeom prst="chevr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GB" sz="1400" noProof="0" dirty="0">
                  <a:solidFill>
                    <a:srgbClr val="00AAF5"/>
                  </a:solidFill>
                </a:rPr>
                <a:t>returns handling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5023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60D8DD3-CC51-8C15-346D-1FC43A717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References / Image Credits</a:t>
            </a:r>
            <a:endParaRPr lang="en-GB" sz="4000" noProof="0" dirty="0">
              <a:solidFill>
                <a:srgbClr val="005096"/>
              </a:solidFill>
              <a:cs typeface="Arial" pitchFamily="34" charset="0"/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BF17D3AD-E273-8623-855A-409D0ABD3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noProof="0" dirty="0"/>
              <a:t>All content, tables and charts developed by the author based on the following internationally acknowledged models as described on Wikipedia:</a:t>
            </a:r>
          </a:p>
          <a:p>
            <a:pPr marL="0" indent="0">
              <a:buNone/>
            </a:pPr>
            <a:r>
              <a:rPr lang="en-GB" sz="2400" noProof="0" dirty="0">
                <a:hlinkClick r:id="rId2"/>
              </a:rPr>
              <a:t>Business process </a:t>
            </a:r>
            <a:r>
              <a:rPr lang="en-GB" sz="2400" noProof="0" dirty="0" err="1">
                <a:hlinkClick r:id="rId2"/>
              </a:rPr>
              <a:t>modeling</a:t>
            </a:r>
            <a:r>
              <a:rPr lang="en-GB" sz="2400" noProof="0" dirty="0">
                <a:hlinkClick r:id="rId2"/>
              </a:rPr>
              <a:t> - Wikipedia</a:t>
            </a:r>
            <a:endParaRPr lang="en-GB" sz="2400" noProof="0" dirty="0">
              <a:solidFill>
                <a:srgbClr val="005096"/>
              </a:solidFill>
              <a:highlight>
                <a:srgbClr val="FFFF00"/>
              </a:highlight>
              <a:cs typeface="Arial" pitchFamily="34" charset="0"/>
              <a:hlinkClick r:id="rId3"/>
            </a:endParaRPr>
          </a:p>
          <a:p>
            <a:pPr marL="0" indent="0">
              <a:buNone/>
            </a:pPr>
            <a:r>
              <a:rPr lang="en-GB" sz="2400" noProof="0" dirty="0">
                <a:solidFill>
                  <a:srgbClr val="005096"/>
                </a:solidFill>
                <a:cs typeface="Arial" pitchFamily="34" charset="0"/>
                <a:hlinkClick r:id="rId4"/>
              </a:rPr>
              <a:t>BPMN (Business Process Model and Notation</a:t>
            </a:r>
            <a:r>
              <a:rPr lang="en-GB" sz="2400" noProof="0" dirty="0">
                <a:solidFill>
                  <a:srgbClr val="005096"/>
                </a:solidFill>
                <a:cs typeface="Arial" pitchFamily="34" charset="0"/>
              </a:rPr>
              <a:t>)</a:t>
            </a:r>
            <a:r>
              <a:rPr lang="en-GB" sz="2400" noProof="0" dirty="0">
                <a:hlinkClick r:id="rId2"/>
              </a:rPr>
              <a:t> - Wikipedia</a:t>
            </a:r>
            <a:endParaRPr lang="en-GB" sz="2400" noProof="0" dirty="0">
              <a:solidFill>
                <a:srgbClr val="005096"/>
              </a:solidFill>
              <a:cs typeface="Arial" pitchFamily="34" charset="0"/>
            </a:endParaRPr>
          </a:p>
          <a:p>
            <a:pPr marL="0" indent="0">
              <a:buNone/>
            </a:pPr>
            <a:endParaRPr lang="en-GB" sz="2400" noProof="0" dirty="0">
              <a:solidFill>
                <a:srgbClr val="4482CF"/>
              </a:solidFill>
            </a:endParaRPr>
          </a:p>
          <a:p>
            <a:pPr marL="0" indent="0">
              <a:buNone/>
            </a:pPr>
            <a:endParaRPr lang="en-GB" sz="2400" noProof="0" dirty="0">
              <a:solidFill>
                <a:srgbClr val="4482CF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D80E89-630C-31DE-6695-7381DE6FB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11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01744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D7C3C-5B66-4323-8E5F-B8E8B217B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5715A7DE-6AD8-2E5D-D1F0-FA3CD0C96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Process Modelling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A6B99FF-5C55-ED73-9F03-67E5544878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3600" noProof="0" dirty="0">
                <a:solidFill>
                  <a:srgbClr val="005096"/>
                </a:solidFill>
                <a:latin typeface="+mj-lt"/>
                <a:ea typeface="+mj-ea"/>
                <a:cs typeface="Arial" pitchFamily="34" charset="0"/>
              </a:rPr>
              <a:t>Process Elements &amp; Process Checklist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4B32E4-7D9C-A4DF-E869-40E8A2D0F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21142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BFCEE9-E182-102A-46D0-78148F62B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solidFill>
                  <a:srgbClr val="005096"/>
                </a:solidFill>
                <a:cs typeface="Arial" pitchFamily="34" charset="0"/>
              </a:rPr>
              <a:t>Process Modelling Task 1: </a:t>
            </a:r>
            <a:br>
              <a:rPr lang="en-GB" noProof="0" dirty="0">
                <a:solidFill>
                  <a:srgbClr val="005096"/>
                </a:solidFill>
                <a:cs typeface="Arial" pitchFamily="34" charset="0"/>
              </a:rPr>
            </a:br>
            <a:r>
              <a:rPr lang="en-GB" noProof="0" dirty="0">
                <a:solidFill>
                  <a:srgbClr val="005096"/>
                </a:solidFill>
                <a:cs typeface="Arial" pitchFamily="34" charset="0"/>
              </a:rPr>
              <a:t>Create your own process description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EA87D9-51F2-8857-601A-1D8E16639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75" indent="-269875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GB" sz="2400" noProof="0" dirty="0"/>
              <a:t>Do you like cooking or baking? </a:t>
            </a:r>
          </a:p>
          <a:p>
            <a:pPr marL="269875" indent="-269875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GB" sz="2400" noProof="0" dirty="0"/>
              <a:t>What is your favourite dish/cookie/…? </a:t>
            </a:r>
          </a:p>
          <a:p>
            <a:pPr marL="269875" indent="-269875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GB" sz="2400" noProof="0" dirty="0"/>
              <a:t>Would you mind sharing the recipe with us?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noProof="0" dirty="0">
                <a:solidFill>
                  <a:srgbClr val="FF0000"/>
                </a:solidFill>
              </a:rPr>
              <a:t>In groups of 5, make up a process description with: </a:t>
            </a:r>
            <a:endParaRPr lang="en-GB" sz="2400" noProof="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720725" lvl="1" indent="-263525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800" b="1" cap="small" noProof="0" dirty="0">
                <a:solidFill>
                  <a:schemeClr val="dk1"/>
                </a:solidFill>
                <a:sym typeface="Wingdings" panose="05000000000000000000" pitchFamily="2" charset="2"/>
              </a:rPr>
              <a:t>Input</a:t>
            </a:r>
            <a:r>
              <a:rPr lang="en-GB" noProof="0" dirty="0">
                <a:sym typeface="Wingdings" panose="05000000000000000000" pitchFamily="2" charset="2"/>
              </a:rPr>
              <a:t> </a:t>
            </a:r>
          </a:p>
          <a:p>
            <a:pPr marL="720725" lvl="1" indent="-263525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800" b="1" cap="small" noProof="0" dirty="0">
                <a:solidFill>
                  <a:schemeClr val="dk1"/>
                </a:solidFill>
                <a:sym typeface="Wingdings" panose="05000000000000000000" pitchFamily="2" charset="2"/>
              </a:rPr>
              <a:t>Process steps </a:t>
            </a:r>
          </a:p>
          <a:p>
            <a:pPr marL="720725" lvl="1" indent="-263525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800" b="1" cap="small" noProof="0" dirty="0">
                <a:solidFill>
                  <a:schemeClr val="dk1"/>
                </a:solidFill>
                <a:sym typeface="Wingdings" panose="05000000000000000000" pitchFamily="2" charset="2"/>
              </a:rPr>
              <a:t>Output</a:t>
            </a:r>
            <a:r>
              <a:rPr lang="en-GB" noProof="0" dirty="0">
                <a:sym typeface="Wingdings" panose="05000000000000000000" pitchFamily="2" charset="2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endParaRPr lang="en-GB" noProof="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661D71-F70A-DA12-2520-B34B8B3EA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6550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952D2-3BC1-E1E6-317E-BAABA188F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2E1E35-8859-EC27-4A20-572658A8F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Process Elements – Process Checklist</a:t>
            </a:r>
            <a:endParaRPr lang="en-GB" noProof="0" dirty="0">
              <a:solidFill>
                <a:srgbClr val="005096"/>
              </a:solidFill>
              <a:cs typeface="Arial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680B41B-F1D3-D451-0BCC-1E37A67D0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4</a:t>
            </a:fld>
            <a:endParaRPr lang="en-GB" noProof="0" dirty="0"/>
          </a:p>
        </p:txBody>
      </p:sp>
      <p:graphicFrame>
        <p:nvGraphicFramePr>
          <p:cNvPr id="11" name="Tabelle 6">
            <a:extLst>
              <a:ext uri="{FF2B5EF4-FFF2-40B4-BE49-F238E27FC236}">
                <a16:creationId xmlns:a16="http://schemas.microsoft.com/office/drawing/2014/main" id="{2B1E80A8-98C9-1BD9-1AF7-403BCC72BD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26031"/>
              </p:ext>
            </p:extLst>
          </p:nvPr>
        </p:nvGraphicFramePr>
        <p:xfrm>
          <a:off x="911266" y="1519346"/>
          <a:ext cx="7875742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585">
                  <a:extLst>
                    <a:ext uri="{9D8B030D-6E8A-4147-A177-3AD203B41FA5}">
                      <a16:colId xmlns:a16="http://schemas.microsoft.com/office/drawing/2014/main" val="645332485"/>
                    </a:ext>
                  </a:extLst>
                </a:gridCol>
                <a:gridCol w="6461157">
                  <a:extLst>
                    <a:ext uri="{9D8B030D-6E8A-4147-A177-3AD203B41FA5}">
                      <a16:colId xmlns:a16="http://schemas.microsoft.com/office/drawing/2014/main" val="4113006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1" cap="small" noProof="0" dirty="0">
                          <a:solidFill>
                            <a:srgbClr val="FF6600"/>
                          </a:solidFill>
                        </a:rPr>
                        <a:t>Trigger</a:t>
                      </a:r>
                      <a:endParaRPr lang="en-GB" noProof="0" dirty="0"/>
                    </a:p>
                  </a:txBody>
                  <a:tcPr>
                    <a:solidFill>
                      <a:srgbClr val="E7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noProof="0" dirty="0">
                          <a:solidFill>
                            <a:schemeClr val="tx1"/>
                          </a:solidFill>
                        </a:rPr>
                        <a:t>When and where to begin?</a:t>
                      </a:r>
                      <a:br>
                        <a:rPr lang="en-GB" sz="1800" b="0" noProof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GB" sz="1800" b="0" noProof="0" dirty="0">
                          <a:solidFill>
                            <a:srgbClr val="4482CF"/>
                          </a:solidFill>
                        </a:rPr>
                        <a:t>What is the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starting point </a:t>
                      </a:r>
                      <a:r>
                        <a:rPr lang="en-GB" sz="1800" b="0" noProof="0" dirty="0">
                          <a:solidFill>
                            <a:srgbClr val="4482CF"/>
                          </a:solidFill>
                        </a:rPr>
                        <a:t>of the process?</a:t>
                      </a:r>
                    </a:p>
                  </a:txBody>
                  <a:tcPr>
                    <a:solidFill>
                      <a:srgbClr val="E7E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381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cap="small" noProof="0" dirty="0"/>
                        <a:t>Input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/>
                        <a:t>What do we need (material, tools, support,...)?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What are the required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resources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for the process?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23438"/>
                  </a:ext>
                </a:extLst>
              </a:tr>
              <a:tr h="390231">
                <a:tc>
                  <a:txBody>
                    <a:bodyPr/>
                    <a:lstStyle/>
                    <a:p>
                      <a:r>
                        <a:rPr lang="en-GB" sz="1800" b="1" cap="small" noProof="0" dirty="0"/>
                        <a:t>Steps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noProof="0" dirty="0"/>
                        <a:t>What shall we do? 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Which actions/activities contribute to achieve the goal?</a:t>
                      </a:r>
                      <a:endParaRPr lang="en-GB" noProof="0" dirty="0">
                        <a:solidFill>
                          <a:srgbClr val="4482C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134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cap="small" noProof="0" dirty="0"/>
                        <a:t>Output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noProof="0" dirty="0"/>
                        <a:t>What will come out of it?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What is the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result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of the process? </a:t>
                      </a:r>
                      <a:endParaRPr lang="en-GB" noProof="0" dirty="0">
                        <a:solidFill>
                          <a:srgbClr val="4482C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304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cap="small" noProof="0" dirty="0">
                          <a:solidFill>
                            <a:srgbClr val="FF6600"/>
                          </a:solidFill>
                        </a:rPr>
                        <a:t>Final State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noProof="0" dirty="0"/>
                        <a:t>How do we end up? 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What is the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goal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of the process? </a:t>
                      </a:r>
                      <a:endParaRPr lang="en-GB" noProof="0" dirty="0">
                        <a:solidFill>
                          <a:srgbClr val="4482C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687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GB" sz="1800" b="1" kern="1200" cap="small" noProof="0" dirty="0">
                          <a:solidFill>
                            <a:srgbClr val="FF8F43"/>
                          </a:solidFill>
                          <a:latin typeface="+mn-lt"/>
                          <a:ea typeface="+mn-ea"/>
                          <a:cs typeface="+mn-cs"/>
                        </a:rPr>
                        <a:t>Monitoring &amp; Measuring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0838" lvl="0" indent="-350838">
                        <a:buFont typeface="+mj-lt"/>
                        <a:buAutoNum type="arabicPeriod"/>
                      </a:pPr>
                      <a:r>
                        <a:rPr lang="en-GB" sz="1800" noProof="0" dirty="0"/>
                        <a:t>Are we on the right track? 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Are/were the steps taken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effective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to reach our goal?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58971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GB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</a:t>
                      </a:r>
                      <a:r>
                        <a:rPr lang="en-GB" sz="1800" noProof="0" dirty="0"/>
                        <a:t> we performing as planned? 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Is/was it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efficient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how we perform the planned steps?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061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249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0FEBC-401A-C4C0-52E6-79EA360B0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A8771D-E35A-A88C-215D-FB8515E99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solidFill>
                  <a:srgbClr val="005096"/>
                </a:solidFill>
                <a:cs typeface="Arial" pitchFamily="34" charset="0"/>
              </a:rPr>
              <a:t>Process Modelling Task 1 (cont</a:t>
            </a:r>
            <a:r>
              <a:rPr lang="en-GB" noProof="0" dirty="0"/>
              <a:t>inued)</a:t>
            </a:r>
            <a:r>
              <a:rPr lang="en-GB" noProof="0" dirty="0">
                <a:solidFill>
                  <a:srgbClr val="005096"/>
                </a:solidFill>
                <a:cs typeface="Arial" pitchFamily="34" charset="0"/>
              </a:rPr>
              <a:t>: </a:t>
            </a:r>
            <a:br>
              <a:rPr lang="en-GB" noProof="0" dirty="0">
                <a:solidFill>
                  <a:srgbClr val="005096"/>
                </a:solidFill>
                <a:cs typeface="Arial" pitchFamily="34" charset="0"/>
              </a:rPr>
            </a:br>
            <a:r>
              <a:rPr lang="en-GB" noProof="0" dirty="0">
                <a:solidFill>
                  <a:srgbClr val="005096"/>
                </a:solidFill>
                <a:cs typeface="Arial" pitchFamily="34" charset="0"/>
              </a:rPr>
              <a:t>Enhance your process description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C5535E-0679-EB8E-B8E4-115F9ADD4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noProof="0" dirty="0"/>
              <a:t>Add the following elements to your group’s process description: </a:t>
            </a:r>
            <a:endParaRPr lang="en-GB" noProof="0" dirty="0">
              <a:sym typeface="Wingdings" panose="05000000000000000000" pitchFamily="2" charset="2"/>
            </a:endParaRPr>
          </a:p>
          <a:p>
            <a:pPr marL="808038" lvl="1" indent="-350838">
              <a:buFont typeface="Wingdings" panose="05000000000000000000" pitchFamily="2" charset="2"/>
              <a:buChar char="Ø"/>
            </a:pPr>
            <a:r>
              <a:rPr lang="en-GB" b="1" cap="small" noProof="0" dirty="0">
                <a:solidFill>
                  <a:srgbClr val="FF6600"/>
                </a:solidFill>
                <a:sym typeface="Wingdings" panose="05000000000000000000" pitchFamily="2" charset="2"/>
              </a:rPr>
              <a:t>Trigger </a:t>
            </a:r>
          </a:p>
          <a:p>
            <a:pPr marL="808038" lvl="1" indent="-350838">
              <a:buFont typeface="Wingdings" panose="05000000000000000000" pitchFamily="2" charset="2"/>
              <a:buChar char="Ø"/>
            </a:pPr>
            <a:r>
              <a:rPr lang="en-GB" sz="1800" b="1" cap="small" noProof="0" dirty="0">
                <a:solidFill>
                  <a:schemeClr val="dk1"/>
                </a:solidFill>
                <a:sym typeface="Wingdings" panose="05000000000000000000" pitchFamily="2" charset="2"/>
              </a:rPr>
              <a:t>Input</a:t>
            </a:r>
            <a:r>
              <a:rPr lang="en-GB" noProof="0" dirty="0">
                <a:sym typeface="Wingdings" panose="05000000000000000000" pitchFamily="2" charset="2"/>
              </a:rPr>
              <a:t> </a:t>
            </a:r>
          </a:p>
          <a:p>
            <a:pPr marL="808038" lvl="1" indent="-350838">
              <a:buFont typeface="Wingdings" panose="05000000000000000000" pitchFamily="2" charset="2"/>
              <a:buChar char="Ø"/>
            </a:pPr>
            <a:r>
              <a:rPr lang="en-GB" sz="1800" b="1" cap="small" noProof="0" dirty="0">
                <a:solidFill>
                  <a:schemeClr val="dk1"/>
                </a:solidFill>
                <a:sym typeface="Wingdings" panose="05000000000000000000" pitchFamily="2" charset="2"/>
              </a:rPr>
              <a:t>Process steps </a:t>
            </a:r>
          </a:p>
          <a:p>
            <a:pPr marL="808038" lvl="1" indent="-350838">
              <a:buFont typeface="Wingdings" panose="05000000000000000000" pitchFamily="2" charset="2"/>
              <a:buChar char="Ø"/>
            </a:pPr>
            <a:r>
              <a:rPr lang="en-GB" sz="1800" b="1" cap="small" noProof="0" dirty="0">
                <a:solidFill>
                  <a:schemeClr val="dk1"/>
                </a:solidFill>
                <a:sym typeface="Wingdings" panose="05000000000000000000" pitchFamily="2" charset="2"/>
              </a:rPr>
              <a:t>Output</a:t>
            </a:r>
            <a:r>
              <a:rPr lang="en-GB" noProof="0" dirty="0">
                <a:sym typeface="Wingdings" panose="05000000000000000000" pitchFamily="2" charset="2"/>
              </a:rPr>
              <a:t> </a:t>
            </a:r>
          </a:p>
          <a:p>
            <a:pPr marL="808038" lvl="1" indent="-350838">
              <a:buFont typeface="Wingdings" panose="05000000000000000000" pitchFamily="2" charset="2"/>
              <a:buChar char="Ø"/>
            </a:pPr>
            <a:r>
              <a:rPr lang="en-GB" sz="2000" b="1" cap="small" noProof="0" dirty="0">
                <a:solidFill>
                  <a:srgbClr val="FF6600"/>
                </a:solidFill>
              </a:rPr>
              <a:t>Final State </a:t>
            </a:r>
          </a:p>
          <a:p>
            <a:pPr marL="808038" lvl="1" indent="-350838">
              <a:buFont typeface="Wingdings" panose="05000000000000000000" pitchFamily="2" charset="2"/>
              <a:buChar char="Ø"/>
            </a:pPr>
            <a:r>
              <a:rPr lang="en-GB" sz="2000" b="1" cap="small" dirty="0">
                <a:solidFill>
                  <a:srgbClr val="FF8F43"/>
                </a:solidFill>
              </a:rPr>
              <a:t>Monitoring &amp; Measuring </a:t>
            </a:r>
            <a:br>
              <a:rPr lang="en-GB" sz="2000" b="1" cap="small" noProof="0" dirty="0">
                <a:solidFill>
                  <a:srgbClr val="00B050"/>
                </a:solidFill>
              </a:rPr>
            </a:br>
            <a:r>
              <a:rPr lang="en-GB" sz="1800" noProof="0" dirty="0"/>
              <a:t>to find out whether your process is fit for purpose, i.e.: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1600" noProof="0" dirty="0"/>
              <a:t>Is our process </a:t>
            </a:r>
            <a:r>
              <a:rPr lang="en-GB" sz="1600" b="1" noProof="0" dirty="0">
                <a:solidFill>
                  <a:srgbClr val="4482CF"/>
                </a:solidFill>
              </a:rPr>
              <a:t>effective </a:t>
            </a:r>
            <a:r>
              <a:rPr lang="en-GB" sz="1600" noProof="0" dirty="0">
                <a:solidFill>
                  <a:srgbClr val="4482CF"/>
                </a:solidFill>
              </a:rPr>
              <a:t>(are we doing the right things?)</a:t>
            </a:r>
            <a:r>
              <a:rPr lang="en-GB" sz="1600" b="1" noProof="0" dirty="0">
                <a:solidFill>
                  <a:srgbClr val="4482CF"/>
                </a:solidFill>
              </a:rPr>
              <a:t> </a:t>
            </a:r>
            <a:r>
              <a:rPr lang="en-GB" sz="1600" noProof="0" dirty="0"/>
              <a:t>and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1600" noProof="0" dirty="0"/>
              <a:t>Is our process </a:t>
            </a:r>
            <a:r>
              <a:rPr lang="en-GB" sz="1600" b="1" noProof="0" dirty="0">
                <a:solidFill>
                  <a:srgbClr val="4482CF"/>
                </a:solidFill>
              </a:rPr>
              <a:t>efficient </a:t>
            </a:r>
            <a:r>
              <a:rPr lang="en-GB" sz="1600" noProof="0" dirty="0">
                <a:solidFill>
                  <a:srgbClr val="4482CF"/>
                </a:solidFill>
              </a:rPr>
              <a:t>(are we doing these things right = correctly, in time…?)</a:t>
            </a:r>
            <a:endParaRPr lang="en-GB" sz="1600" b="1" noProof="0" dirty="0">
              <a:solidFill>
                <a:srgbClr val="4482CF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6D4835F-527A-44B3-FACB-4D13EE35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51207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1A243-58D3-CE16-B39B-FC8FED91D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D66072-86F2-1123-12A3-4BF20684C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Process Checklist: example</a:t>
            </a:r>
            <a:endParaRPr lang="en-GB" noProof="0" dirty="0">
              <a:solidFill>
                <a:srgbClr val="005096"/>
              </a:solidFill>
              <a:cs typeface="Arial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11AE11D-0E17-0C7F-37EA-D5E861CDE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6</a:t>
            </a:fld>
            <a:endParaRPr lang="en-GB" noProof="0" dirty="0"/>
          </a:p>
        </p:txBody>
      </p:sp>
      <p:graphicFrame>
        <p:nvGraphicFramePr>
          <p:cNvPr id="11" name="Tabelle 6">
            <a:extLst>
              <a:ext uri="{FF2B5EF4-FFF2-40B4-BE49-F238E27FC236}">
                <a16:creationId xmlns:a16="http://schemas.microsoft.com/office/drawing/2014/main" id="{022DE011-526D-E1D0-7535-46A30893A7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306687"/>
              </p:ext>
            </p:extLst>
          </p:nvPr>
        </p:nvGraphicFramePr>
        <p:xfrm>
          <a:off x="911265" y="1519346"/>
          <a:ext cx="10630247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035">
                  <a:extLst>
                    <a:ext uri="{9D8B030D-6E8A-4147-A177-3AD203B41FA5}">
                      <a16:colId xmlns:a16="http://schemas.microsoft.com/office/drawing/2014/main" val="645332485"/>
                    </a:ext>
                  </a:extLst>
                </a:gridCol>
                <a:gridCol w="5904934">
                  <a:extLst>
                    <a:ext uri="{9D8B030D-6E8A-4147-A177-3AD203B41FA5}">
                      <a16:colId xmlns:a16="http://schemas.microsoft.com/office/drawing/2014/main" val="4113006116"/>
                    </a:ext>
                  </a:extLst>
                </a:gridCol>
                <a:gridCol w="3228278">
                  <a:extLst>
                    <a:ext uri="{9D8B030D-6E8A-4147-A177-3AD203B41FA5}">
                      <a16:colId xmlns:a16="http://schemas.microsoft.com/office/drawing/2014/main" val="8440411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b="1" cap="small" noProof="0" dirty="0">
                          <a:solidFill>
                            <a:srgbClr val="FF6600"/>
                          </a:solidFill>
                        </a:rPr>
                        <a:t>Trigger</a:t>
                      </a:r>
                      <a:endParaRPr lang="en-GB" noProof="0" dirty="0"/>
                    </a:p>
                  </a:txBody>
                  <a:tcPr>
                    <a:solidFill>
                      <a:srgbClr val="E7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noProof="0" dirty="0">
                          <a:solidFill>
                            <a:schemeClr val="tx1"/>
                          </a:solidFill>
                        </a:rPr>
                        <a:t>when and where to begin?</a:t>
                      </a:r>
                      <a:br>
                        <a:rPr lang="en-GB" sz="1800" b="0" noProof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GB" sz="1800" b="0" noProof="0" dirty="0">
                          <a:solidFill>
                            <a:srgbClr val="4482CF"/>
                          </a:solidFill>
                        </a:rPr>
                        <a:t>what is the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starting point </a:t>
                      </a:r>
                      <a:r>
                        <a:rPr lang="en-GB" sz="1800" b="0" noProof="0" dirty="0">
                          <a:solidFill>
                            <a:srgbClr val="4482CF"/>
                          </a:solidFill>
                        </a:rPr>
                        <a:t>of the process?</a:t>
                      </a:r>
                    </a:p>
                  </a:txBody>
                  <a:tcPr>
                    <a:solidFill>
                      <a:srgbClr val="E7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am hungry.</a:t>
                      </a:r>
                    </a:p>
                  </a:txBody>
                  <a:tcPr>
                    <a:solidFill>
                      <a:srgbClr val="E7E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381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cap="small" noProof="0" dirty="0"/>
                        <a:t>Input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/>
                        <a:t>what do we need (material, tools, help...)?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what are the required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resources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for the process?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Ingredients of my favourite dish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23438"/>
                  </a:ext>
                </a:extLst>
              </a:tr>
              <a:tr h="390231">
                <a:tc>
                  <a:txBody>
                    <a:bodyPr/>
                    <a:lstStyle/>
                    <a:p>
                      <a:r>
                        <a:rPr lang="en-GB" sz="1800" b="1" cap="small" noProof="0" dirty="0"/>
                        <a:t>Steps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noProof="0" dirty="0"/>
                        <a:t>how to get there? 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which actions/activities help to achieve the goal?</a:t>
                      </a:r>
                      <a:endParaRPr lang="en-GB" noProof="0" dirty="0">
                        <a:solidFill>
                          <a:srgbClr val="4482C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a bowl, add flour, salt,… 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1800" b="0" i="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en-GB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134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cap="small" noProof="0" dirty="0"/>
                        <a:t>Output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noProof="0" dirty="0"/>
                        <a:t>what comes out of it?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what is the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result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of the process? </a:t>
                      </a:r>
                      <a:endParaRPr lang="en-GB" noProof="0" dirty="0">
                        <a:solidFill>
                          <a:srgbClr val="4482C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My favourite dish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304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cap="small" noProof="0" dirty="0">
                          <a:solidFill>
                            <a:srgbClr val="FF6600"/>
                          </a:solidFill>
                        </a:rPr>
                        <a:t>Final State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noProof="0" dirty="0"/>
                        <a:t>where to end up? 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what is the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goal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of the process? </a:t>
                      </a:r>
                      <a:endParaRPr lang="en-GB" noProof="0" dirty="0">
                        <a:solidFill>
                          <a:srgbClr val="4482C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I'm full.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68701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GB" sz="1800" b="1" cap="small" noProof="0" dirty="0">
                          <a:solidFill>
                            <a:srgbClr val="4482CF"/>
                          </a:solidFill>
                        </a:rPr>
                        <a:t>Monitoring &amp; Measuring</a:t>
                      </a:r>
                      <a:endParaRPr lang="en-GB" noProof="0" dirty="0">
                        <a:solidFill>
                          <a:srgbClr val="4482C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0838" lvl="0" indent="-350838">
                        <a:buFont typeface="+mj-lt"/>
                        <a:buAutoNum type="arabicPeriod"/>
                      </a:pPr>
                      <a:r>
                        <a:rPr lang="en-GB" sz="1800" noProof="0" dirty="0"/>
                        <a:t>are we on the right track? 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are/were the steps taken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effective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to reach our goal?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Output as expected? </a:t>
                      </a:r>
                      <a:b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Does it taste/smell as usual?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58971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GB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</a:t>
                      </a:r>
                      <a:r>
                        <a:rPr lang="en-GB" sz="1800" noProof="0" dirty="0"/>
                        <a:t> we performing as planned? </a:t>
                      </a:r>
                      <a:br>
                        <a:rPr lang="en-GB" sz="1800" noProof="0" dirty="0"/>
                      </a:b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is/was it </a:t>
                      </a:r>
                      <a:r>
                        <a:rPr lang="en-GB" sz="1800" b="1" noProof="0" dirty="0">
                          <a:solidFill>
                            <a:srgbClr val="4482CF"/>
                          </a:solidFill>
                        </a:rPr>
                        <a:t>efficient</a:t>
                      </a:r>
                      <a:r>
                        <a:rPr lang="en-GB" sz="1800" noProof="0" dirty="0">
                          <a:solidFill>
                            <a:srgbClr val="4482CF"/>
                          </a:solidFill>
                        </a:rPr>
                        <a:t> how we perform the planned steps?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 steps of the recipe performed in the right order? </a:t>
                      </a:r>
                      <a:b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800" b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Rework required?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061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492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6234FC49-0037-66E4-4B30-7558F2A38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Process Modelling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C9B01C2-1FEC-2710-7C6B-4E7DD52B59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3600" noProof="0" dirty="0">
                <a:solidFill>
                  <a:srgbClr val="005096"/>
                </a:solidFill>
                <a:latin typeface="+mj-lt"/>
                <a:ea typeface="+mj-ea"/>
                <a:cs typeface="Arial" pitchFamily="34" charset="0"/>
              </a:rPr>
              <a:t>BPMN (Business Process Model and Notation)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3E873F9-0A07-1A5F-C6F4-CEE0B629E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74595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BACA1-8910-83BD-3CCB-4102B9F8D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D8B910-9D73-187C-7708-97AC25BD8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BPMN Process Model: template</a:t>
            </a:r>
            <a:endParaRPr lang="en-GB" noProof="0" dirty="0">
              <a:solidFill>
                <a:srgbClr val="005096"/>
              </a:solidFill>
              <a:cs typeface="Arial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434961-8D32-DB90-5097-6CEBE869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8</a:t>
            </a:fld>
            <a:endParaRPr lang="en-GB" noProof="0" dirty="0"/>
          </a:p>
        </p:txBody>
      </p:sp>
      <p:graphicFrame>
        <p:nvGraphicFramePr>
          <p:cNvPr id="25" name="Tabelle 24">
            <a:extLst>
              <a:ext uri="{FF2B5EF4-FFF2-40B4-BE49-F238E27FC236}">
                <a16:creationId xmlns:a16="http://schemas.microsoft.com/office/drawing/2014/main" id="{C4BB622F-F865-45B4-8660-045F82DB6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383880"/>
              </p:ext>
            </p:extLst>
          </p:nvPr>
        </p:nvGraphicFramePr>
        <p:xfrm>
          <a:off x="2641725" y="1502617"/>
          <a:ext cx="6940879" cy="39994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93340">
                  <a:extLst>
                    <a:ext uri="{9D8B030D-6E8A-4147-A177-3AD203B41FA5}">
                      <a16:colId xmlns:a16="http://schemas.microsoft.com/office/drawing/2014/main" val="4165174815"/>
                    </a:ext>
                  </a:extLst>
                </a:gridCol>
                <a:gridCol w="647493">
                  <a:extLst>
                    <a:ext uri="{9D8B030D-6E8A-4147-A177-3AD203B41FA5}">
                      <a16:colId xmlns:a16="http://schemas.microsoft.com/office/drawing/2014/main" val="2226317827"/>
                    </a:ext>
                  </a:extLst>
                </a:gridCol>
                <a:gridCol w="5900046">
                  <a:extLst>
                    <a:ext uri="{9D8B030D-6E8A-4147-A177-3AD203B41FA5}">
                      <a16:colId xmlns:a16="http://schemas.microsoft.com/office/drawing/2014/main" val="696894095"/>
                    </a:ext>
                  </a:extLst>
                </a:gridCol>
              </a:tblGrid>
              <a:tr h="99986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Pool</a:t>
                      </a: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&lt;fill in process name&gt;</a:t>
                      </a: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Lane 1 </a:t>
                      </a:r>
                      <a:b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&lt;fill </a:t>
                      </a:r>
                      <a:r>
                        <a:rPr lang="en-GB" sz="12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</a:t>
                      </a: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role name&gt;</a:t>
                      </a: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107148611"/>
                  </a:ext>
                </a:extLst>
              </a:tr>
              <a:tr h="9998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Lane 2</a:t>
                      </a: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690544643"/>
                  </a:ext>
                </a:extLst>
              </a:tr>
              <a:tr h="9998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Centre / SharePoint / MS Teams…</a:t>
                      </a: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474478353"/>
                  </a:ext>
                </a:extLst>
              </a:tr>
              <a:tr h="9998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QMS Templates</a:t>
                      </a: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45483660"/>
                  </a:ext>
                </a:extLst>
              </a:tr>
            </a:tbl>
          </a:graphicData>
        </a:graphic>
      </p:graphicFrame>
      <p:sp>
        <p:nvSpPr>
          <p:cNvPr id="11" name="Flussdiagramm: Dokument 10">
            <a:extLst>
              <a:ext uri="{FF2B5EF4-FFF2-40B4-BE49-F238E27FC236}">
                <a16:creationId xmlns:a16="http://schemas.microsoft.com/office/drawing/2014/main" id="{490A365B-93FE-4869-B240-54D32EE2BA73}"/>
              </a:ext>
            </a:extLst>
          </p:cNvPr>
          <p:cNvSpPr/>
          <p:nvPr/>
        </p:nvSpPr>
        <p:spPr bwMode="auto">
          <a:xfrm>
            <a:off x="1426178" y="5275824"/>
            <a:ext cx="812132" cy="617202"/>
          </a:xfrm>
          <a:prstGeom prst="flowChartDocumen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900" noProof="0" dirty="0"/>
              <a:t>Data Object (e.g. document)</a:t>
            </a:r>
          </a:p>
        </p:txBody>
      </p:sp>
      <p:sp>
        <p:nvSpPr>
          <p:cNvPr id="12" name="Flussdiagramm: Verbinder 11">
            <a:extLst>
              <a:ext uri="{FF2B5EF4-FFF2-40B4-BE49-F238E27FC236}">
                <a16:creationId xmlns:a16="http://schemas.microsoft.com/office/drawing/2014/main" id="{F2B6FB85-D93E-4123-B9CE-994E41F34761}"/>
              </a:ext>
            </a:extLst>
          </p:cNvPr>
          <p:cNvSpPr/>
          <p:nvPr/>
        </p:nvSpPr>
        <p:spPr bwMode="auto">
          <a:xfrm>
            <a:off x="1430664" y="1586128"/>
            <a:ext cx="360000" cy="360000"/>
          </a:xfrm>
          <a:prstGeom prst="flowChartConnector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Start</a:t>
            </a:r>
          </a:p>
        </p:txBody>
      </p:sp>
      <p:sp>
        <p:nvSpPr>
          <p:cNvPr id="13" name="Flussdiagramm: Verbinder 12">
            <a:extLst>
              <a:ext uri="{FF2B5EF4-FFF2-40B4-BE49-F238E27FC236}">
                <a16:creationId xmlns:a16="http://schemas.microsoft.com/office/drawing/2014/main" id="{F97D85E3-DCBD-4FBF-A5FB-146325254A76}"/>
              </a:ext>
            </a:extLst>
          </p:cNvPr>
          <p:cNvSpPr/>
          <p:nvPr/>
        </p:nvSpPr>
        <p:spPr bwMode="auto">
          <a:xfrm>
            <a:off x="1953381" y="1586128"/>
            <a:ext cx="360000" cy="360000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End</a:t>
            </a:r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D32B1C37-7DBE-4725-B911-CCF9623228E7}"/>
              </a:ext>
            </a:extLst>
          </p:cNvPr>
          <p:cNvCxnSpPr/>
          <p:nvPr/>
        </p:nvCxnSpPr>
        <p:spPr bwMode="auto">
          <a:xfrm>
            <a:off x="913945" y="2134243"/>
            <a:ext cx="0" cy="11424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Verbinder: gewinkelt 16">
            <a:extLst>
              <a:ext uri="{FF2B5EF4-FFF2-40B4-BE49-F238E27FC236}">
                <a16:creationId xmlns:a16="http://schemas.microsoft.com/office/drawing/2014/main" id="{D44B8ADD-6E57-4365-973B-C2A10C43E92C}"/>
              </a:ext>
            </a:extLst>
          </p:cNvPr>
          <p:cNvCxnSpPr/>
          <p:nvPr/>
        </p:nvCxnSpPr>
        <p:spPr bwMode="auto">
          <a:xfrm rot="16200000" flipH="1">
            <a:off x="551853" y="2637832"/>
            <a:ext cx="1142413" cy="135232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92B63259-D176-4C9B-A471-782C2A8E9715}"/>
              </a:ext>
            </a:extLst>
          </p:cNvPr>
          <p:cNvCxnSpPr>
            <a:cxnSpLocks/>
            <a:endCxn id="119" idx="1"/>
          </p:cNvCxnSpPr>
          <p:nvPr/>
        </p:nvCxnSpPr>
        <p:spPr bwMode="auto">
          <a:xfrm>
            <a:off x="5308774" y="2065986"/>
            <a:ext cx="257838" cy="8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Flussdiagramm: Alternativer Prozess 29">
            <a:extLst>
              <a:ext uri="{FF2B5EF4-FFF2-40B4-BE49-F238E27FC236}">
                <a16:creationId xmlns:a16="http://schemas.microsoft.com/office/drawing/2014/main" id="{EB572CF3-BC84-41B5-8298-441C71BA50A8}"/>
              </a:ext>
            </a:extLst>
          </p:cNvPr>
          <p:cNvSpPr/>
          <p:nvPr/>
        </p:nvSpPr>
        <p:spPr bwMode="auto">
          <a:xfrm>
            <a:off x="6332899" y="1808373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Task</a:t>
            </a:r>
          </a:p>
        </p:txBody>
      </p: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5E6B13BD-DB82-4533-8ED1-E57B663E12F7}"/>
              </a:ext>
            </a:extLst>
          </p:cNvPr>
          <p:cNvCxnSpPr>
            <a:cxnSpLocks/>
            <a:stCxn id="119" idx="3"/>
          </p:cNvCxnSpPr>
          <p:nvPr/>
        </p:nvCxnSpPr>
        <p:spPr bwMode="auto">
          <a:xfrm flipV="1">
            <a:off x="6081626" y="2065986"/>
            <a:ext cx="263304" cy="8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Flussdiagramm: Verbinder 36">
            <a:extLst>
              <a:ext uri="{FF2B5EF4-FFF2-40B4-BE49-F238E27FC236}">
                <a16:creationId xmlns:a16="http://schemas.microsoft.com/office/drawing/2014/main" id="{9CB8323E-1951-4430-8BA9-54BD94C5CDE6}"/>
              </a:ext>
            </a:extLst>
          </p:cNvPr>
          <p:cNvSpPr/>
          <p:nvPr/>
        </p:nvSpPr>
        <p:spPr bwMode="auto">
          <a:xfrm>
            <a:off x="3799899" y="1887067"/>
            <a:ext cx="360000" cy="360000"/>
          </a:xfrm>
          <a:prstGeom prst="flowChartConnector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900" noProof="0" dirty="0">
                <a:latin typeface="Arial" charset="0"/>
                <a:ea typeface="ＭＳ Ｐゴシック" pitchFamily="34" charset="-128"/>
              </a:rPr>
              <a:t>Start</a:t>
            </a:r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F397F5A2-63FC-44BF-843E-8C44AF46A001}"/>
              </a:ext>
            </a:extLst>
          </p:cNvPr>
          <p:cNvCxnSpPr>
            <a:cxnSpLocks/>
            <a:stCxn id="119" idx="2"/>
          </p:cNvCxnSpPr>
          <p:nvPr/>
        </p:nvCxnSpPr>
        <p:spPr bwMode="auto">
          <a:xfrm flipH="1">
            <a:off x="5823143" y="2239361"/>
            <a:ext cx="976" cy="5238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Flussdiagramm: Alternativer Prozess 44">
            <a:extLst>
              <a:ext uri="{FF2B5EF4-FFF2-40B4-BE49-F238E27FC236}">
                <a16:creationId xmlns:a16="http://schemas.microsoft.com/office/drawing/2014/main" id="{2301A0FB-B86D-440E-A8E4-4951D6C6ABA8}"/>
              </a:ext>
            </a:extLst>
          </p:cNvPr>
          <p:cNvSpPr/>
          <p:nvPr/>
        </p:nvSpPr>
        <p:spPr bwMode="auto">
          <a:xfrm>
            <a:off x="5338016" y="2763216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Task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0CFA4AC8-F962-455D-8DE1-9686E089646C}"/>
              </a:ext>
            </a:extLst>
          </p:cNvPr>
          <p:cNvSpPr txBox="1"/>
          <p:nvPr/>
        </p:nvSpPr>
        <p:spPr>
          <a:xfrm>
            <a:off x="5198568" y="1599603"/>
            <a:ext cx="1256568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&lt;Condition&gt; e.g. </a:t>
            </a:r>
            <a:br>
              <a:rPr lang="en-GB" noProof="0" dirty="0"/>
            </a:br>
            <a:r>
              <a:rPr lang="en-GB" noProof="0" dirty="0"/>
              <a:t>answer received?</a:t>
            </a:r>
          </a:p>
        </p:txBody>
      </p: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B35D4C87-44ED-4C30-9C6E-1A21135C4636}"/>
              </a:ext>
            </a:extLst>
          </p:cNvPr>
          <p:cNvCxnSpPr>
            <a:cxnSpLocks/>
            <a:stCxn id="37" idx="6"/>
            <a:endCxn id="155" idx="1"/>
          </p:cNvCxnSpPr>
          <p:nvPr/>
        </p:nvCxnSpPr>
        <p:spPr bwMode="auto">
          <a:xfrm flipV="1">
            <a:off x="4159899" y="2065029"/>
            <a:ext cx="219808" cy="203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Flussdiagramm: Dokument 70">
            <a:extLst>
              <a:ext uri="{FF2B5EF4-FFF2-40B4-BE49-F238E27FC236}">
                <a16:creationId xmlns:a16="http://schemas.microsoft.com/office/drawing/2014/main" id="{D7362DB4-6A0B-415B-9560-239C1EED4BAB}"/>
              </a:ext>
            </a:extLst>
          </p:cNvPr>
          <p:cNvSpPr/>
          <p:nvPr/>
        </p:nvSpPr>
        <p:spPr bwMode="auto">
          <a:xfrm>
            <a:off x="5414009" y="4676062"/>
            <a:ext cx="812132" cy="617202"/>
          </a:xfrm>
          <a:prstGeom prst="flowChartDocumen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900" noProof="0" dirty="0"/>
              <a:t>Document / Template /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900" noProof="0" dirty="0"/>
              <a:t>Example…</a:t>
            </a:r>
          </a:p>
        </p:txBody>
      </p:sp>
      <p:cxnSp>
        <p:nvCxnSpPr>
          <p:cNvPr id="72" name="Gerade Verbindung mit Pfeil 71">
            <a:extLst>
              <a:ext uri="{FF2B5EF4-FFF2-40B4-BE49-F238E27FC236}">
                <a16:creationId xmlns:a16="http://schemas.microsoft.com/office/drawing/2014/main" id="{9F29466F-CFDD-4BFB-BFFE-52216F94B940}"/>
              </a:ext>
            </a:extLst>
          </p:cNvPr>
          <p:cNvCxnSpPr>
            <a:cxnSpLocks/>
            <a:endCxn id="71" idx="0"/>
          </p:cNvCxnSpPr>
          <p:nvPr/>
        </p:nvCxnSpPr>
        <p:spPr bwMode="auto">
          <a:xfrm flipH="1">
            <a:off x="5820075" y="3278442"/>
            <a:ext cx="3068" cy="13976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Flussdiagramm: Verbinder 83">
            <a:extLst>
              <a:ext uri="{FF2B5EF4-FFF2-40B4-BE49-F238E27FC236}">
                <a16:creationId xmlns:a16="http://schemas.microsoft.com/office/drawing/2014/main" id="{11E12D98-9D64-4EA2-8F4A-FEF95E317941}"/>
              </a:ext>
            </a:extLst>
          </p:cNvPr>
          <p:cNvSpPr/>
          <p:nvPr/>
        </p:nvSpPr>
        <p:spPr bwMode="auto">
          <a:xfrm>
            <a:off x="9057606" y="1885027"/>
            <a:ext cx="360000" cy="360000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End</a:t>
            </a:r>
          </a:p>
        </p:txBody>
      </p: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D530C85D-FD16-48ED-821E-09038B0E2C9C}"/>
              </a:ext>
            </a:extLst>
          </p:cNvPr>
          <p:cNvCxnSpPr>
            <a:cxnSpLocks/>
            <a:stCxn id="30" idx="3"/>
            <a:endCxn id="158" idx="1"/>
          </p:cNvCxnSpPr>
          <p:nvPr/>
        </p:nvCxnSpPr>
        <p:spPr bwMode="auto">
          <a:xfrm>
            <a:off x="7291121" y="2065986"/>
            <a:ext cx="580472" cy="318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Verbinder: gewinkelt 94">
            <a:extLst>
              <a:ext uri="{FF2B5EF4-FFF2-40B4-BE49-F238E27FC236}">
                <a16:creationId xmlns:a16="http://schemas.microsoft.com/office/drawing/2014/main" id="{9C9C82D9-F54C-448F-8796-34EF0A56D926}"/>
              </a:ext>
            </a:extLst>
          </p:cNvPr>
          <p:cNvCxnSpPr>
            <a:stCxn id="45" idx="2"/>
            <a:endCxn id="99" idx="1"/>
          </p:cNvCxnSpPr>
          <p:nvPr/>
        </p:nvCxnSpPr>
        <p:spPr bwMode="auto">
          <a:xfrm rot="5400000">
            <a:off x="5324342" y="3249561"/>
            <a:ext cx="463905" cy="52166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9" name="Flussdiagramm: Magnetplattenspeicher 98">
            <a:extLst>
              <a:ext uri="{FF2B5EF4-FFF2-40B4-BE49-F238E27FC236}">
                <a16:creationId xmlns:a16="http://schemas.microsoft.com/office/drawing/2014/main" id="{63E73DA3-9048-4AF1-8994-DD1EC271ECFA}"/>
              </a:ext>
            </a:extLst>
          </p:cNvPr>
          <p:cNvSpPr/>
          <p:nvPr/>
        </p:nvSpPr>
        <p:spPr bwMode="auto">
          <a:xfrm>
            <a:off x="4876067" y="3742348"/>
            <a:ext cx="838782" cy="562359"/>
          </a:xfrm>
          <a:prstGeom prst="flowChartMagneticDisk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Data Store</a:t>
            </a:r>
          </a:p>
        </p:txBody>
      </p:sp>
      <p:sp>
        <p:nvSpPr>
          <p:cNvPr id="102" name="Flussdiagramm: Magnetplattenspeicher 101">
            <a:extLst>
              <a:ext uri="{FF2B5EF4-FFF2-40B4-BE49-F238E27FC236}">
                <a16:creationId xmlns:a16="http://schemas.microsoft.com/office/drawing/2014/main" id="{FE67FD2B-E988-4E69-AE8E-75B66B8B905E}"/>
              </a:ext>
            </a:extLst>
          </p:cNvPr>
          <p:cNvSpPr/>
          <p:nvPr/>
        </p:nvSpPr>
        <p:spPr bwMode="auto">
          <a:xfrm>
            <a:off x="1412853" y="4606523"/>
            <a:ext cx="838782" cy="562359"/>
          </a:xfrm>
          <a:prstGeom prst="flowChartMagneticDisk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Data Store</a:t>
            </a:r>
          </a:p>
        </p:txBody>
      </p:sp>
      <p:sp>
        <p:nvSpPr>
          <p:cNvPr id="103" name="Flussdiagramm: Prozess 102">
            <a:extLst>
              <a:ext uri="{FF2B5EF4-FFF2-40B4-BE49-F238E27FC236}">
                <a16:creationId xmlns:a16="http://schemas.microsoft.com/office/drawing/2014/main" id="{9899B0C4-C524-4E72-B1A5-76027E7FB466}"/>
              </a:ext>
            </a:extLst>
          </p:cNvPr>
          <p:cNvSpPr/>
          <p:nvPr/>
        </p:nvSpPr>
        <p:spPr bwMode="auto">
          <a:xfrm>
            <a:off x="6538310" y="2761913"/>
            <a:ext cx="958222" cy="526536"/>
          </a:xfrm>
          <a:prstGeom prst="flowChart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(Sub-)Process</a:t>
            </a:r>
          </a:p>
        </p:txBody>
      </p:sp>
      <p:sp>
        <p:nvSpPr>
          <p:cNvPr id="104" name="Flussdiagramm: Alternativer Prozess 103">
            <a:extLst>
              <a:ext uri="{FF2B5EF4-FFF2-40B4-BE49-F238E27FC236}">
                <a16:creationId xmlns:a16="http://schemas.microsoft.com/office/drawing/2014/main" id="{677B54D3-DEAC-4AAC-A38A-DE747D01024B}"/>
              </a:ext>
            </a:extLst>
          </p:cNvPr>
          <p:cNvSpPr/>
          <p:nvPr/>
        </p:nvSpPr>
        <p:spPr bwMode="auto">
          <a:xfrm>
            <a:off x="1355160" y="2788489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Task</a:t>
            </a:r>
          </a:p>
        </p:txBody>
      </p:sp>
      <p:sp>
        <p:nvSpPr>
          <p:cNvPr id="105" name="Flussdiagramm: Prozess 104">
            <a:extLst>
              <a:ext uri="{FF2B5EF4-FFF2-40B4-BE49-F238E27FC236}">
                <a16:creationId xmlns:a16="http://schemas.microsoft.com/office/drawing/2014/main" id="{5EB277A2-1034-4B09-8815-C19C2FC6D5DB}"/>
              </a:ext>
            </a:extLst>
          </p:cNvPr>
          <p:cNvSpPr/>
          <p:nvPr/>
        </p:nvSpPr>
        <p:spPr bwMode="auto">
          <a:xfrm>
            <a:off x="1355159" y="2143036"/>
            <a:ext cx="958222" cy="526536"/>
          </a:xfrm>
          <a:prstGeom prst="flowChart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(Sub-)Process</a:t>
            </a:r>
          </a:p>
        </p:txBody>
      </p:sp>
      <p:cxnSp>
        <p:nvCxnSpPr>
          <p:cNvPr id="106" name="Gerade Verbindung mit Pfeil 105">
            <a:extLst>
              <a:ext uri="{FF2B5EF4-FFF2-40B4-BE49-F238E27FC236}">
                <a16:creationId xmlns:a16="http://schemas.microsoft.com/office/drawing/2014/main" id="{8624BA18-F43F-44F0-A285-6CB82DF6C41A}"/>
              </a:ext>
            </a:extLst>
          </p:cNvPr>
          <p:cNvCxnSpPr>
            <a:cxnSpLocks/>
            <a:endCxn id="103" idx="1"/>
          </p:cNvCxnSpPr>
          <p:nvPr/>
        </p:nvCxnSpPr>
        <p:spPr bwMode="auto">
          <a:xfrm>
            <a:off x="6302254" y="3025181"/>
            <a:ext cx="236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" name="Flussdiagramm: Verzweigung 118">
            <a:extLst>
              <a:ext uri="{FF2B5EF4-FFF2-40B4-BE49-F238E27FC236}">
                <a16:creationId xmlns:a16="http://schemas.microsoft.com/office/drawing/2014/main" id="{67B1F2A8-FFC8-40EB-8C87-B85FAD42575F}"/>
              </a:ext>
            </a:extLst>
          </p:cNvPr>
          <p:cNvSpPr/>
          <p:nvPr/>
        </p:nvSpPr>
        <p:spPr bwMode="auto">
          <a:xfrm>
            <a:off x="5566612" y="1894300"/>
            <a:ext cx="515014" cy="345060"/>
          </a:xfrm>
          <a:prstGeom prst="flowChartDecision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noProof="0" dirty="0"/>
          </a:p>
        </p:txBody>
      </p:sp>
      <p:cxnSp>
        <p:nvCxnSpPr>
          <p:cNvPr id="130" name="Verbinder: gewinkelt 129">
            <a:extLst>
              <a:ext uri="{FF2B5EF4-FFF2-40B4-BE49-F238E27FC236}">
                <a16:creationId xmlns:a16="http://schemas.microsoft.com/office/drawing/2014/main" id="{35304D5A-333A-4ABF-B9D0-38BFE4FCB245}"/>
              </a:ext>
            </a:extLst>
          </p:cNvPr>
          <p:cNvCxnSpPr>
            <a:cxnSpLocks/>
            <a:stCxn id="103" idx="3"/>
            <a:endCxn id="158" idx="1"/>
          </p:cNvCxnSpPr>
          <p:nvPr/>
        </p:nvCxnSpPr>
        <p:spPr bwMode="auto">
          <a:xfrm flipV="1">
            <a:off x="7496533" y="2069173"/>
            <a:ext cx="375061" cy="95600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5" name="Gerade Verbindung mit Pfeil 134">
            <a:extLst>
              <a:ext uri="{FF2B5EF4-FFF2-40B4-BE49-F238E27FC236}">
                <a16:creationId xmlns:a16="http://schemas.microsoft.com/office/drawing/2014/main" id="{6C6C3D50-7B7D-4BFD-AAA0-6B03DA01572E}"/>
              </a:ext>
            </a:extLst>
          </p:cNvPr>
          <p:cNvCxnSpPr/>
          <p:nvPr/>
        </p:nvCxnSpPr>
        <p:spPr bwMode="auto">
          <a:xfrm>
            <a:off x="912066" y="4480774"/>
            <a:ext cx="0" cy="740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6" name="Verbinder: gewinkelt 135">
            <a:extLst>
              <a:ext uri="{FF2B5EF4-FFF2-40B4-BE49-F238E27FC236}">
                <a16:creationId xmlns:a16="http://schemas.microsoft.com/office/drawing/2014/main" id="{6141BA0C-30FF-4DA7-A6F2-5524E1421266}"/>
              </a:ext>
            </a:extLst>
          </p:cNvPr>
          <p:cNvCxnSpPr/>
          <p:nvPr/>
        </p:nvCxnSpPr>
        <p:spPr bwMode="auto">
          <a:xfrm rot="16200000" flipH="1">
            <a:off x="765095" y="4791189"/>
            <a:ext cx="740190" cy="119360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" name="Gerade Verbindung mit Pfeil 143">
            <a:extLst>
              <a:ext uri="{FF2B5EF4-FFF2-40B4-BE49-F238E27FC236}">
                <a16:creationId xmlns:a16="http://schemas.microsoft.com/office/drawing/2014/main" id="{51FD848F-FC4D-4EA9-B6AB-A9BB0316869E}"/>
              </a:ext>
            </a:extLst>
          </p:cNvPr>
          <p:cNvCxnSpPr>
            <a:cxnSpLocks/>
          </p:cNvCxnSpPr>
          <p:nvPr/>
        </p:nvCxnSpPr>
        <p:spPr bwMode="auto">
          <a:xfrm>
            <a:off x="1086191" y="5275825"/>
            <a:ext cx="0" cy="6356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" name="Textfeld 152">
            <a:extLst>
              <a:ext uri="{FF2B5EF4-FFF2-40B4-BE49-F238E27FC236}">
                <a16:creationId xmlns:a16="http://schemas.microsoft.com/office/drawing/2014/main" id="{7C2A9B5C-8683-43BD-9153-6FA28D55E84F}"/>
              </a:ext>
            </a:extLst>
          </p:cNvPr>
          <p:cNvSpPr txBox="1"/>
          <p:nvPr/>
        </p:nvSpPr>
        <p:spPr>
          <a:xfrm>
            <a:off x="5794539" y="2289707"/>
            <a:ext cx="309996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no</a:t>
            </a:r>
          </a:p>
        </p:txBody>
      </p:sp>
      <p:sp>
        <p:nvSpPr>
          <p:cNvPr id="154" name="Textfeld 153">
            <a:extLst>
              <a:ext uri="{FF2B5EF4-FFF2-40B4-BE49-F238E27FC236}">
                <a16:creationId xmlns:a16="http://schemas.microsoft.com/office/drawing/2014/main" id="{34FBE5AE-DBC4-47B1-AA19-1709D0F662E1}"/>
              </a:ext>
            </a:extLst>
          </p:cNvPr>
          <p:cNvSpPr txBox="1"/>
          <p:nvPr/>
        </p:nvSpPr>
        <p:spPr>
          <a:xfrm>
            <a:off x="6042908" y="1856388"/>
            <a:ext cx="263304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yes</a:t>
            </a:r>
          </a:p>
        </p:txBody>
      </p:sp>
      <p:sp>
        <p:nvSpPr>
          <p:cNvPr id="155" name="Flussdiagramm: Alternativer Prozess 154">
            <a:extLst>
              <a:ext uri="{FF2B5EF4-FFF2-40B4-BE49-F238E27FC236}">
                <a16:creationId xmlns:a16="http://schemas.microsoft.com/office/drawing/2014/main" id="{EB2247DD-87B2-4610-8DD1-A3A317810D6F}"/>
              </a:ext>
            </a:extLst>
          </p:cNvPr>
          <p:cNvSpPr/>
          <p:nvPr/>
        </p:nvSpPr>
        <p:spPr bwMode="auto">
          <a:xfrm>
            <a:off x="4379708" y="1807415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Task</a:t>
            </a:r>
          </a:p>
        </p:txBody>
      </p:sp>
      <p:sp>
        <p:nvSpPr>
          <p:cNvPr id="158" name="Flussdiagramm: Alternativer Prozess 157">
            <a:extLst>
              <a:ext uri="{FF2B5EF4-FFF2-40B4-BE49-F238E27FC236}">
                <a16:creationId xmlns:a16="http://schemas.microsoft.com/office/drawing/2014/main" id="{F1FB96BF-418F-4EAD-9B32-826B36613AF8}"/>
              </a:ext>
            </a:extLst>
          </p:cNvPr>
          <p:cNvSpPr/>
          <p:nvPr/>
        </p:nvSpPr>
        <p:spPr bwMode="auto">
          <a:xfrm>
            <a:off x="7871594" y="1811559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Task</a:t>
            </a:r>
          </a:p>
        </p:txBody>
      </p:sp>
      <p:cxnSp>
        <p:nvCxnSpPr>
          <p:cNvPr id="161" name="Gerade Verbindung mit Pfeil 160">
            <a:extLst>
              <a:ext uri="{FF2B5EF4-FFF2-40B4-BE49-F238E27FC236}">
                <a16:creationId xmlns:a16="http://schemas.microsoft.com/office/drawing/2014/main" id="{98A94A14-937C-4EA8-A5D9-358D0CD98DB6}"/>
              </a:ext>
            </a:extLst>
          </p:cNvPr>
          <p:cNvCxnSpPr>
            <a:cxnSpLocks/>
            <a:stCxn id="158" idx="3"/>
            <a:endCxn id="84" idx="2"/>
          </p:cNvCxnSpPr>
          <p:nvPr/>
        </p:nvCxnSpPr>
        <p:spPr bwMode="auto">
          <a:xfrm flipV="1">
            <a:off x="8829816" y="2065028"/>
            <a:ext cx="227790" cy="414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" name="Flussdiagramm: Verbinder 163">
            <a:extLst>
              <a:ext uri="{FF2B5EF4-FFF2-40B4-BE49-F238E27FC236}">
                <a16:creationId xmlns:a16="http://schemas.microsoft.com/office/drawing/2014/main" id="{BD93244E-FD46-4D29-86DA-4D7729846915}"/>
              </a:ext>
            </a:extLst>
          </p:cNvPr>
          <p:cNvSpPr/>
          <p:nvPr/>
        </p:nvSpPr>
        <p:spPr bwMode="auto">
          <a:xfrm>
            <a:off x="907947" y="1586128"/>
            <a:ext cx="360000" cy="360000"/>
          </a:xfrm>
          <a:prstGeom prst="flowChartConnecto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sz="900" noProof="0" dirty="0"/>
          </a:p>
        </p:txBody>
      </p:sp>
      <p:sp>
        <p:nvSpPr>
          <p:cNvPr id="170" name="Flussdiagramm: Alternativer Prozess 169">
            <a:extLst>
              <a:ext uri="{FF2B5EF4-FFF2-40B4-BE49-F238E27FC236}">
                <a16:creationId xmlns:a16="http://schemas.microsoft.com/office/drawing/2014/main" id="{E7B9E9CC-6763-4492-8ED8-F2CBDF195608}"/>
              </a:ext>
            </a:extLst>
          </p:cNvPr>
          <p:cNvSpPr/>
          <p:nvPr/>
        </p:nvSpPr>
        <p:spPr bwMode="auto">
          <a:xfrm>
            <a:off x="4241461" y="1544744"/>
            <a:ext cx="3351258" cy="1857776"/>
          </a:xfrm>
          <a:prstGeom prst="flowChartAlternateProcess">
            <a:avLst/>
          </a:prstGeom>
          <a:noFill/>
          <a:ln w="9525" cap="flat" cmpd="sng" algn="ctr">
            <a:solidFill>
              <a:schemeClr val="tx1"/>
            </a:solidFill>
            <a:prstDash val="lgDashDot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sz="900" noProof="0" dirty="0"/>
          </a:p>
        </p:txBody>
      </p:sp>
      <p:sp>
        <p:nvSpPr>
          <p:cNvPr id="171" name="Flussdiagramm: Alternativer Prozess 170">
            <a:extLst>
              <a:ext uri="{FF2B5EF4-FFF2-40B4-BE49-F238E27FC236}">
                <a16:creationId xmlns:a16="http://schemas.microsoft.com/office/drawing/2014/main" id="{18B7ACA1-2F00-4CB3-961F-790F69C5C2B7}"/>
              </a:ext>
            </a:extLst>
          </p:cNvPr>
          <p:cNvSpPr/>
          <p:nvPr/>
        </p:nvSpPr>
        <p:spPr bwMode="auto">
          <a:xfrm>
            <a:off x="838200" y="1502617"/>
            <a:ext cx="1576133" cy="515228"/>
          </a:xfrm>
          <a:prstGeom prst="flowChartAlternateProcess">
            <a:avLst/>
          </a:prstGeom>
          <a:noFill/>
          <a:ln w="9525" cap="flat" cmpd="sng" algn="ctr">
            <a:solidFill>
              <a:schemeClr val="tx1"/>
            </a:solidFill>
            <a:prstDash val="lgDashDot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sz="900" noProof="0" dirty="0"/>
          </a:p>
        </p:txBody>
      </p:sp>
      <p:sp>
        <p:nvSpPr>
          <p:cNvPr id="3" name="Flussdiagramm: Zusammenführung 2">
            <a:extLst>
              <a:ext uri="{FF2B5EF4-FFF2-40B4-BE49-F238E27FC236}">
                <a16:creationId xmlns:a16="http://schemas.microsoft.com/office/drawing/2014/main" id="{FB7AE132-B6AD-BF7B-8C9F-E2895A21DDA5}"/>
              </a:ext>
            </a:extLst>
          </p:cNvPr>
          <p:cNvSpPr/>
          <p:nvPr/>
        </p:nvSpPr>
        <p:spPr bwMode="auto">
          <a:xfrm>
            <a:off x="1367356" y="4087556"/>
            <a:ext cx="360000" cy="360000"/>
          </a:xfrm>
          <a:prstGeom prst="flowChartSummingJunction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noProof="0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Flussdiagramm: Oder 5">
            <a:extLst>
              <a:ext uri="{FF2B5EF4-FFF2-40B4-BE49-F238E27FC236}">
                <a16:creationId xmlns:a16="http://schemas.microsoft.com/office/drawing/2014/main" id="{E13D7930-EE75-7483-53C9-E07284F08370}"/>
              </a:ext>
            </a:extLst>
          </p:cNvPr>
          <p:cNvSpPr/>
          <p:nvPr/>
        </p:nvSpPr>
        <p:spPr bwMode="auto">
          <a:xfrm>
            <a:off x="1966929" y="4093737"/>
            <a:ext cx="360000" cy="360000"/>
          </a:xfrm>
          <a:prstGeom prst="flowChartOr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noProof="0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93EB04C9-2C68-48F9-FF16-CBE2F39FA161}"/>
              </a:ext>
            </a:extLst>
          </p:cNvPr>
          <p:cNvSpPr txBox="1"/>
          <p:nvPr/>
        </p:nvSpPr>
        <p:spPr>
          <a:xfrm>
            <a:off x="1339759" y="3430216"/>
            <a:ext cx="1010571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condition </a:t>
            </a:r>
            <a:br>
              <a:rPr lang="en-GB" noProof="0" dirty="0"/>
            </a:br>
            <a:r>
              <a:rPr lang="en-GB" noProof="0" dirty="0"/>
              <a:t>(text for gateways)</a:t>
            </a:r>
          </a:p>
        </p:txBody>
      </p:sp>
      <p:sp>
        <p:nvSpPr>
          <p:cNvPr id="8" name="Flussdiagramm: Verzweigung 7">
            <a:extLst>
              <a:ext uri="{FF2B5EF4-FFF2-40B4-BE49-F238E27FC236}">
                <a16:creationId xmlns:a16="http://schemas.microsoft.com/office/drawing/2014/main" id="{E6D6D034-3539-4971-91EB-3148EF02279B}"/>
              </a:ext>
            </a:extLst>
          </p:cNvPr>
          <p:cNvSpPr/>
          <p:nvPr/>
        </p:nvSpPr>
        <p:spPr bwMode="auto">
          <a:xfrm>
            <a:off x="1592353" y="3714228"/>
            <a:ext cx="515014" cy="345060"/>
          </a:xfrm>
          <a:prstGeom prst="flowChartDecision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noProof="0" dirty="0"/>
          </a:p>
        </p:txBody>
      </p:sp>
      <p:sp>
        <p:nvSpPr>
          <p:cNvPr id="14" name="Flussdiagramm: Alternativer Prozess 13">
            <a:extLst>
              <a:ext uri="{FF2B5EF4-FFF2-40B4-BE49-F238E27FC236}">
                <a16:creationId xmlns:a16="http://schemas.microsoft.com/office/drawing/2014/main" id="{59352032-D6A9-CBE4-FAEC-F8E425264F4C}"/>
              </a:ext>
            </a:extLst>
          </p:cNvPr>
          <p:cNvSpPr/>
          <p:nvPr/>
        </p:nvSpPr>
        <p:spPr bwMode="auto">
          <a:xfrm>
            <a:off x="1204953" y="3385270"/>
            <a:ext cx="1248596" cy="1135574"/>
          </a:xfrm>
          <a:prstGeom prst="flowChartAlternateProcess">
            <a:avLst/>
          </a:prstGeom>
          <a:noFill/>
          <a:ln w="9525" cap="flat" cmpd="sng" algn="ctr">
            <a:solidFill>
              <a:schemeClr val="tx1"/>
            </a:solidFill>
            <a:prstDash val="lgDashDot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sz="900" noProof="0" dirty="0"/>
          </a:p>
        </p:txBody>
      </p:sp>
    </p:spTree>
    <p:extLst>
      <p:ext uri="{BB962C8B-B14F-4D97-AF65-F5344CB8AC3E}">
        <p14:creationId xmlns:p14="http://schemas.microsoft.com/office/powerpoint/2010/main" val="4040407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91001-5D4D-42D2-82AA-802B37E56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495B6-453E-1F61-1FA9-0BAA92A68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BPMN Process Model: simple example</a:t>
            </a:r>
            <a:endParaRPr lang="en-GB" noProof="0" dirty="0">
              <a:solidFill>
                <a:srgbClr val="005096"/>
              </a:solidFill>
              <a:cs typeface="Arial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76919A-5E55-6325-63DB-284189641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BFC8E-C8E6-4EAD-8275-6EEC79207575}" type="slidenum">
              <a:rPr lang="en-GB" noProof="0" smtClean="0"/>
              <a:t>9</a:t>
            </a:fld>
            <a:endParaRPr lang="en-GB" noProof="0" dirty="0"/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4E53E0A4-89D3-4EF3-A6E5-359F18A5B2FB}"/>
              </a:ext>
            </a:extLst>
          </p:cNvPr>
          <p:cNvCxnSpPr/>
          <p:nvPr/>
        </p:nvCxnSpPr>
        <p:spPr bwMode="auto">
          <a:xfrm>
            <a:off x="913945" y="2134243"/>
            <a:ext cx="0" cy="11424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C4BB622F-F865-45B4-8660-045F82DB6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825931"/>
              </p:ext>
            </p:extLst>
          </p:nvPr>
        </p:nvGraphicFramePr>
        <p:xfrm>
          <a:off x="2642936" y="1507058"/>
          <a:ext cx="6940879" cy="449995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93340">
                  <a:extLst>
                    <a:ext uri="{9D8B030D-6E8A-4147-A177-3AD203B41FA5}">
                      <a16:colId xmlns:a16="http://schemas.microsoft.com/office/drawing/2014/main" val="4165174815"/>
                    </a:ext>
                  </a:extLst>
                </a:gridCol>
                <a:gridCol w="647493">
                  <a:extLst>
                    <a:ext uri="{9D8B030D-6E8A-4147-A177-3AD203B41FA5}">
                      <a16:colId xmlns:a16="http://schemas.microsoft.com/office/drawing/2014/main" val="2226317827"/>
                    </a:ext>
                  </a:extLst>
                </a:gridCol>
                <a:gridCol w="5900046">
                  <a:extLst>
                    <a:ext uri="{9D8B030D-6E8A-4147-A177-3AD203B41FA5}">
                      <a16:colId xmlns:a16="http://schemas.microsoft.com/office/drawing/2014/main" val="696894095"/>
                    </a:ext>
                  </a:extLst>
                </a:gridCol>
              </a:tblGrid>
              <a:tr h="1500369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Loss of </a:t>
                      </a:r>
                      <a:r>
                        <a:rPr lang="en-GB" sz="1200" b="1" noProof="0" dirty="0"/>
                        <a:t>company smartphone</a:t>
                      </a:r>
                      <a:endParaRPr lang="en-GB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Employee</a:t>
                      </a: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107148611"/>
                  </a:ext>
                </a:extLst>
              </a:tr>
              <a:tr h="9998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 Support</a:t>
                      </a: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690544643"/>
                  </a:ext>
                </a:extLst>
              </a:tr>
              <a:tr h="9998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Centre</a:t>
                      </a: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474478353"/>
                  </a:ext>
                </a:extLst>
              </a:tr>
              <a:tr h="9998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Templates</a:t>
                      </a:r>
                    </a:p>
                  </a:txBody>
                  <a:tcPr marL="6350" marR="6350" marT="6350" marB="0" vert="vert27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45483660"/>
                  </a:ext>
                </a:extLst>
              </a:tr>
            </a:tbl>
          </a:graphicData>
        </a:graphic>
      </p:graphicFrame>
      <p:sp>
        <p:nvSpPr>
          <p:cNvPr id="8" name="Flussdiagramm: Dokument 7">
            <a:extLst>
              <a:ext uri="{FF2B5EF4-FFF2-40B4-BE49-F238E27FC236}">
                <a16:creationId xmlns:a16="http://schemas.microsoft.com/office/drawing/2014/main" id="{490A365B-93FE-4869-B240-54D32EE2BA73}"/>
              </a:ext>
            </a:extLst>
          </p:cNvPr>
          <p:cNvSpPr/>
          <p:nvPr/>
        </p:nvSpPr>
        <p:spPr bwMode="auto">
          <a:xfrm>
            <a:off x="1428205" y="5275824"/>
            <a:ext cx="812132" cy="617202"/>
          </a:xfrm>
          <a:prstGeom prst="flowChartDocumen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900" noProof="0" dirty="0"/>
              <a:t>Data Object (e.g. document)</a:t>
            </a:r>
          </a:p>
        </p:txBody>
      </p:sp>
      <p:sp>
        <p:nvSpPr>
          <p:cNvPr id="14" name="Flussdiagramm: Verbinder 13">
            <a:extLst>
              <a:ext uri="{FF2B5EF4-FFF2-40B4-BE49-F238E27FC236}">
                <a16:creationId xmlns:a16="http://schemas.microsoft.com/office/drawing/2014/main" id="{F2B6FB85-D93E-4123-B9CE-994E41F34761}"/>
              </a:ext>
            </a:extLst>
          </p:cNvPr>
          <p:cNvSpPr/>
          <p:nvPr/>
        </p:nvSpPr>
        <p:spPr bwMode="auto">
          <a:xfrm>
            <a:off x="1430664" y="1586128"/>
            <a:ext cx="360000" cy="360000"/>
          </a:xfrm>
          <a:prstGeom prst="flowChartConnector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Start</a:t>
            </a:r>
          </a:p>
        </p:txBody>
      </p:sp>
      <p:sp>
        <p:nvSpPr>
          <p:cNvPr id="16" name="Flussdiagramm: Verbinder 15">
            <a:extLst>
              <a:ext uri="{FF2B5EF4-FFF2-40B4-BE49-F238E27FC236}">
                <a16:creationId xmlns:a16="http://schemas.microsoft.com/office/drawing/2014/main" id="{F97D85E3-DCBD-4FBF-A5FB-146325254A76}"/>
              </a:ext>
            </a:extLst>
          </p:cNvPr>
          <p:cNvSpPr/>
          <p:nvPr/>
        </p:nvSpPr>
        <p:spPr bwMode="auto">
          <a:xfrm>
            <a:off x="1953381" y="1586128"/>
            <a:ext cx="360000" cy="360000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End</a:t>
            </a:r>
          </a:p>
        </p:txBody>
      </p:sp>
      <p:cxnSp>
        <p:nvCxnSpPr>
          <p:cNvPr id="19" name="Verbinder: gewinkelt 18">
            <a:extLst>
              <a:ext uri="{FF2B5EF4-FFF2-40B4-BE49-F238E27FC236}">
                <a16:creationId xmlns:a16="http://schemas.microsoft.com/office/drawing/2014/main" id="{D44B8ADD-6E57-4365-973B-C2A10C43E92C}"/>
              </a:ext>
            </a:extLst>
          </p:cNvPr>
          <p:cNvCxnSpPr/>
          <p:nvPr/>
        </p:nvCxnSpPr>
        <p:spPr bwMode="auto">
          <a:xfrm rot="16200000" flipH="1">
            <a:off x="551853" y="2637832"/>
            <a:ext cx="1142413" cy="135232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92B63259-D176-4C9B-A471-782C2A8E9715}"/>
              </a:ext>
            </a:extLst>
          </p:cNvPr>
          <p:cNvCxnSpPr>
            <a:cxnSpLocks/>
            <a:endCxn id="50" idx="1"/>
          </p:cNvCxnSpPr>
          <p:nvPr/>
        </p:nvCxnSpPr>
        <p:spPr bwMode="auto">
          <a:xfrm>
            <a:off x="5309985" y="2070427"/>
            <a:ext cx="257838" cy="8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Flussdiagramm: Alternativer Prozess 22">
            <a:extLst>
              <a:ext uri="{FF2B5EF4-FFF2-40B4-BE49-F238E27FC236}">
                <a16:creationId xmlns:a16="http://schemas.microsoft.com/office/drawing/2014/main" id="{EB572CF3-BC84-41B5-8298-441C71BA50A8}"/>
              </a:ext>
            </a:extLst>
          </p:cNvPr>
          <p:cNvSpPr/>
          <p:nvPr/>
        </p:nvSpPr>
        <p:spPr bwMode="auto">
          <a:xfrm>
            <a:off x="6334110" y="1812814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Collect smartphone </a:t>
            </a:r>
            <a:br>
              <a:rPr lang="en-GB" sz="900" noProof="0" dirty="0"/>
            </a:br>
            <a:r>
              <a:rPr lang="en-GB" sz="900" noProof="0" dirty="0"/>
              <a:t>from finder</a:t>
            </a:r>
          </a:p>
        </p:txBody>
      </p: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5E6B13BD-DB82-4533-8ED1-E57B663E12F7}"/>
              </a:ext>
            </a:extLst>
          </p:cNvPr>
          <p:cNvCxnSpPr>
            <a:cxnSpLocks/>
            <a:stCxn id="50" idx="3"/>
          </p:cNvCxnSpPr>
          <p:nvPr/>
        </p:nvCxnSpPr>
        <p:spPr bwMode="auto">
          <a:xfrm flipV="1">
            <a:off x="6082837" y="2070427"/>
            <a:ext cx="263304" cy="8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Flussdiagramm: Verbinder 25">
            <a:extLst>
              <a:ext uri="{FF2B5EF4-FFF2-40B4-BE49-F238E27FC236}">
                <a16:creationId xmlns:a16="http://schemas.microsoft.com/office/drawing/2014/main" id="{9CB8323E-1951-4430-8BA9-54BD94C5CDE6}"/>
              </a:ext>
            </a:extLst>
          </p:cNvPr>
          <p:cNvSpPr/>
          <p:nvPr/>
        </p:nvSpPr>
        <p:spPr bwMode="auto">
          <a:xfrm>
            <a:off x="3801110" y="1891508"/>
            <a:ext cx="360000" cy="360000"/>
          </a:xfrm>
          <a:prstGeom prst="flowChartConnector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900" noProof="0" dirty="0">
                <a:latin typeface="Arial" charset="0"/>
                <a:ea typeface="ＭＳ Ｐゴシック" pitchFamily="34" charset="-128"/>
              </a:rPr>
              <a:t>Start</a:t>
            </a:r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F397F5A2-63FC-44BF-843E-8C44AF46A001}"/>
              </a:ext>
            </a:extLst>
          </p:cNvPr>
          <p:cNvCxnSpPr>
            <a:cxnSpLocks/>
            <a:stCxn id="50" idx="2"/>
            <a:endCxn id="64" idx="0"/>
          </p:cNvCxnSpPr>
          <p:nvPr/>
        </p:nvCxnSpPr>
        <p:spPr bwMode="auto">
          <a:xfrm flipH="1">
            <a:off x="5821286" y="2243801"/>
            <a:ext cx="4044" cy="1929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Flussdiagramm: Alternativer Prozess 28">
            <a:extLst>
              <a:ext uri="{FF2B5EF4-FFF2-40B4-BE49-F238E27FC236}">
                <a16:creationId xmlns:a16="http://schemas.microsoft.com/office/drawing/2014/main" id="{2301A0FB-B86D-440E-A8E4-4951D6C6ABA8}"/>
              </a:ext>
            </a:extLst>
          </p:cNvPr>
          <p:cNvSpPr/>
          <p:nvPr/>
        </p:nvSpPr>
        <p:spPr bwMode="auto">
          <a:xfrm>
            <a:off x="5334281" y="3193207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Hand over pool smartphone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0CFA4AC8-F962-455D-8DE1-9686E089646C}"/>
              </a:ext>
            </a:extLst>
          </p:cNvPr>
          <p:cNvSpPr txBox="1"/>
          <p:nvPr/>
        </p:nvSpPr>
        <p:spPr>
          <a:xfrm>
            <a:off x="5199779" y="1620259"/>
            <a:ext cx="1256568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smartphone </a:t>
            </a:r>
            <a:br>
              <a:rPr lang="en-GB" noProof="0" dirty="0"/>
            </a:br>
            <a:r>
              <a:rPr lang="en-GB" noProof="0" dirty="0"/>
              <a:t>found?</a:t>
            </a:r>
          </a:p>
        </p:txBody>
      </p:sp>
      <p:cxnSp>
        <p:nvCxnSpPr>
          <p:cNvPr id="32" name="Gerade Verbindung mit Pfeil 31">
            <a:extLst>
              <a:ext uri="{FF2B5EF4-FFF2-40B4-BE49-F238E27FC236}">
                <a16:creationId xmlns:a16="http://schemas.microsoft.com/office/drawing/2014/main" id="{B35D4C87-44ED-4C30-9C6E-1A21135C4636}"/>
              </a:ext>
            </a:extLst>
          </p:cNvPr>
          <p:cNvCxnSpPr>
            <a:cxnSpLocks/>
            <a:stCxn id="26" idx="6"/>
            <a:endCxn id="58" idx="1"/>
          </p:cNvCxnSpPr>
          <p:nvPr/>
        </p:nvCxnSpPr>
        <p:spPr bwMode="auto">
          <a:xfrm flipV="1">
            <a:off x="4161110" y="2069470"/>
            <a:ext cx="219808" cy="203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Flussdiagramm: Dokument 32">
            <a:extLst>
              <a:ext uri="{FF2B5EF4-FFF2-40B4-BE49-F238E27FC236}">
                <a16:creationId xmlns:a16="http://schemas.microsoft.com/office/drawing/2014/main" id="{D7362DB4-6A0B-415B-9560-239C1EED4BAB}"/>
              </a:ext>
            </a:extLst>
          </p:cNvPr>
          <p:cNvSpPr/>
          <p:nvPr/>
        </p:nvSpPr>
        <p:spPr bwMode="auto">
          <a:xfrm>
            <a:off x="5309985" y="5172135"/>
            <a:ext cx="812132" cy="617202"/>
          </a:xfrm>
          <a:prstGeom prst="flowChartDocumen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900" noProof="0" dirty="0"/>
              <a:t>Form for smartphone handover</a:t>
            </a:r>
          </a:p>
        </p:txBody>
      </p: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9F29466F-CFDD-4BFB-BFFE-52216F94B940}"/>
              </a:ext>
            </a:extLst>
          </p:cNvPr>
          <p:cNvCxnSpPr>
            <a:cxnSpLocks/>
            <a:endCxn id="33" idx="0"/>
          </p:cNvCxnSpPr>
          <p:nvPr/>
        </p:nvCxnSpPr>
        <p:spPr bwMode="auto">
          <a:xfrm>
            <a:off x="5716051" y="3716689"/>
            <a:ext cx="0" cy="1455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Flussdiagramm: Verbinder 35">
            <a:extLst>
              <a:ext uri="{FF2B5EF4-FFF2-40B4-BE49-F238E27FC236}">
                <a16:creationId xmlns:a16="http://schemas.microsoft.com/office/drawing/2014/main" id="{11E12D98-9D64-4EA2-8F4A-FEF95E317941}"/>
              </a:ext>
            </a:extLst>
          </p:cNvPr>
          <p:cNvSpPr/>
          <p:nvPr/>
        </p:nvSpPr>
        <p:spPr bwMode="auto">
          <a:xfrm>
            <a:off x="7728863" y="1876569"/>
            <a:ext cx="360000" cy="360000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End</a:t>
            </a:r>
          </a:p>
        </p:txBody>
      </p:sp>
      <p:cxnSp>
        <p:nvCxnSpPr>
          <p:cNvPr id="38" name="Gerade Verbindung mit Pfeil 37">
            <a:extLst>
              <a:ext uri="{FF2B5EF4-FFF2-40B4-BE49-F238E27FC236}">
                <a16:creationId xmlns:a16="http://schemas.microsoft.com/office/drawing/2014/main" id="{D530C85D-FD16-48ED-821E-09038B0E2C9C}"/>
              </a:ext>
            </a:extLst>
          </p:cNvPr>
          <p:cNvCxnSpPr>
            <a:cxnSpLocks/>
          </p:cNvCxnSpPr>
          <p:nvPr/>
        </p:nvCxnSpPr>
        <p:spPr bwMode="auto">
          <a:xfrm>
            <a:off x="7298691" y="2069469"/>
            <a:ext cx="430172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Verbinder: gewinkelt 38">
            <a:extLst>
              <a:ext uri="{FF2B5EF4-FFF2-40B4-BE49-F238E27FC236}">
                <a16:creationId xmlns:a16="http://schemas.microsoft.com/office/drawing/2014/main" id="{9C9C82D9-F54C-448F-8796-34EF0A56D926}"/>
              </a:ext>
            </a:extLst>
          </p:cNvPr>
          <p:cNvCxnSpPr>
            <a:stCxn id="29" idx="2"/>
            <a:endCxn id="40" idx="2"/>
          </p:cNvCxnSpPr>
          <p:nvPr/>
        </p:nvCxnSpPr>
        <p:spPr bwMode="auto">
          <a:xfrm rot="16200000" flipH="1">
            <a:off x="5791516" y="3730309"/>
            <a:ext cx="825508" cy="781757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Flussdiagramm: Magnetplattenspeicher 39">
            <a:extLst>
              <a:ext uri="{FF2B5EF4-FFF2-40B4-BE49-F238E27FC236}">
                <a16:creationId xmlns:a16="http://schemas.microsoft.com/office/drawing/2014/main" id="{63E73DA3-9048-4AF1-8994-DD1EC271ECFA}"/>
              </a:ext>
            </a:extLst>
          </p:cNvPr>
          <p:cNvSpPr/>
          <p:nvPr/>
        </p:nvSpPr>
        <p:spPr bwMode="auto">
          <a:xfrm>
            <a:off x="6595149" y="4252762"/>
            <a:ext cx="838782" cy="562359"/>
          </a:xfrm>
          <a:prstGeom prst="flowChartMagneticDisk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IT Support DB</a:t>
            </a:r>
          </a:p>
        </p:txBody>
      </p:sp>
      <p:sp>
        <p:nvSpPr>
          <p:cNvPr id="41" name="Flussdiagramm: Magnetplattenspeicher 40">
            <a:extLst>
              <a:ext uri="{FF2B5EF4-FFF2-40B4-BE49-F238E27FC236}">
                <a16:creationId xmlns:a16="http://schemas.microsoft.com/office/drawing/2014/main" id="{FE67FD2B-E988-4E69-AE8E-75B66B8B905E}"/>
              </a:ext>
            </a:extLst>
          </p:cNvPr>
          <p:cNvSpPr/>
          <p:nvPr/>
        </p:nvSpPr>
        <p:spPr bwMode="auto">
          <a:xfrm>
            <a:off x="1414880" y="4606523"/>
            <a:ext cx="838782" cy="562359"/>
          </a:xfrm>
          <a:prstGeom prst="flowChartMagneticDisk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Data Store</a:t>
            </a:r>
          </a:p>
        </p:txBody>
      </p:sp>
      <p:sp>
        <p:nvSpPr>
          <p:cNvPr id="43" name="Flussdiagramm: Prozess 42">
            <a:extLst>
              <a:ext uri="{FF2B5EF4-FFF2-40B4-BE49-F238E27FC236}">
                <a16:creationId xmlns:a16="http://schemas.microsoft.com/office/drawing/2014/main" id="{9899B0C4-C524-4E72-B1A5-76027E7FB466}"/>
              </a:ext>
            </a:extLst>
          </p:cNvPr>
          <p:cNvSpPr/>
          <p:nvPr/>
        </p:nvSpPr>
        <p:spPr bwMode="auto">
          <a:xfrm>
            <a:off x="6535429" y="3190153"/>
            <a:ext cx="958222" cy="526536"/>
          </a:xfrm>
          <a:prstGeom prst="flowChart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Order new smartphone</a:t>
            </a:r>
          </a:p>
        </p:txBody>
      </p:sp>
      <p:sp>
        <p:nvSpPr>
          <p:cNvPr id="44" name="Flussdiagramm: Alternativer Prozess 43">
            <a:extLst>
              <a:ext uri="{FF2B5EF4-FFF2-40B4-BE49-F238E27FC236}">
                <a16:creationId xmlns:a16="http://schemas.microsoft.com/office/drawing/2014/main" id="{677B54D3-DEAC-4AAC-A38A-DE747D01024B}"/>
              </a:ext>
            </a:extLst>
          </p:cNvPr>
          <p:cNvSpPr/>
          <p:nvPr/>
        </p:nvSpPr>
        <p:spPr bwMode="auto">
          <a:xfrm>
            <a:off x="1355160" y="2788489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Task</a:t>
            </a:r>
          </a:p>
        </p:txBody>
      </p:sp>
      <p:sp>
        <p:nvSpPr>
          <p:cNvPr id="46" name="Flussdiagramm: Prozess 45">
            <a:extLst>
              <a:ext uri="{FF2B5EF4-FFF2-40B4-BE49-F238E27FC236}">
                <a16:creationId xmlns:a16="http://schemas.microsoft.com/office/drawing/2014/main" id="{5EB277A2-1034-4B09-8815-C19C2FC6D5DB}"/>
              </a:ext>
            </a:extLst>
          </p:cNvPr>
          <p:cNvSpPr/>
          <p:nvPr/>
        </p:nvSpPr>
        <p:spPr bwMode="auto">
          <a:xfrm>
            <a:off x="1355160" y="2143036"/>
            <a:ext cx="958222" cy="526536"/>
          </a:xfrm>
          <a:prstGeom prst="flowChart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(Sub-)Process</a:t>
            </a:r>
          </a:p>
        </p:txBody>
      </p:sp>
      <p:cxnSp>
        <p:nvCxnSpPr>
          <p:cNvPr id="47" name="Gerade Verbindung mit Pfeil 46">
            <a:extLst>
              <a:ext uri="{FF2B5EF4-FFF2-40B4-BE49-F238E27FC236}">
                <a16:creationId xmlns:a16="http://schemas.microsoft.com/office/drawing/2014/main" id="{8624BA18-F43F-44F0-A285-6CB82DF6C41A}"/>
              </a:ext>
            </a:extLst>
          </p:cNvPr>
          <p:cNvCxnSpPr>
            <a:cxnSpLocks/>
            <a:endCxn id="43" idx="1"/>
          </p:cNvCxnSpPr>
          <p:nvPr/>
        </p:nvCxnSpPr>
        <p:spPr bwMode="auto">
          <a:xfrm>
            <a:off x="6299373" y="3453421"/>
            <a:ext cx="23605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" name="Flussdiagramm: Verzweigung 49">
            <a:extLst>
              <a:ext uri="{FF2B5EF4-FFF2-40B4-BE49-F238E27FC236}">
                <a16:creationId xmlns:a16="http://schemas.microsoft.com/office/drawing/2014/main" id="{67B1F2A8-FFC8-40EB-8C87-B85FAD42575F}"/>
              </a:ext>
            </a:extLst>
          </p:cNvPr>
          <p:cNvSpPr/>
          <p:nvPr/>
        </p:nvSpPr>
        <p:spPr bwMode="auto">
          <a:xfrm>
            <a:off x="5567823" y="1898741"/>
            <a:ext cx="515014" cy="345060"/>
          </a:xfrm>
          <a:prstGeom prst="flowChartDecision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noProof="0" dirty="0"/>
          </a:p>
        </p:txBody>
      </p:sp>
      <p:cxnSp>
        <p:nvCxnSpPr>
          <p:cNvPr id="51" name="Verbinder: gewinkelt 50">
            <a:extLst>
              <a:ext uri="{FF2B5EF4-FFF2-40B4-BE49-F238E27FC236}">
                <a16:creationId xmlns:a16="http://schemas.microsoft.com/office/drawing/2014/main" id="{35304D5A-333A-4ABF-B9D0-38BFE4FCB245}"/>
              </a:ext>
            </a:extLst>
          </p:cNvPr>
          <p:cNvCxnSpPr>
            <a:cxnSpLocks/>
            <a:stCxn id="43" idx="3"/>
            <a:endCxn id="59" idx="1"/>
          </p:cNvCxnSpPr>
          <p:nvPr/>
        </p:nvCxnSpPr>
        <p:spPr bwMode="auto">
          <a:xfrm flipV="1">
            <a:off x="7493651" y="3451549"/>
            <a:ext cx="272972" cy="187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6C6C3D50-7B7D-4BFD-AAA0-6B03DA01572E}"/>
              </a:ext>
            </a:extLst>
          </p:cNvPr>
          <p:cNvCxnSpPr/>
          <p:nvPr/>
        </p:nvCxnSpPr>
        <p:spPr bwMode="auto">
          <a:xfrm>
            <a:off x="912066" y="4480774"/>
            <a:ext cx="0" cy="740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Verbinder: gewinkelt 52">
            <a:extLst>
              <a:ext uri="{FF2B5EF4-FFF2-40B4-BE49-F238E27FC236}">
                <a16:creationId xmlns:a16="http://schemas.microsoft.com/office/drawing/2014/main" id="{6141BA0C-30FF-4DA7-A6F2-5524E1421266}"/>
              </a:ext>
            </a:extLst>
          </p:cNvPr>
          <p:cNvCxnSpPr/>
          <p:nvPr/>
        </p:nvCxnSpPr>
        <p:spPr bwMode="auto">
          <a:xfrm rot="16200000" flipH="1">
            <a:off x="765095" y="4791189"/>
            <a:ext cx="740190" cy="119360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" name="Gerade Verbindung mit Pfeil 53">
            <a:extLst>
              <a:ext uri="{FF2B5EF4-FFF2-40B4-BE49-F238E27FC236}">
                <a16:creationId xmlns:a16="http://schemas.microsoft.com/office/drawing/2014/main" id="{51FD848F-FC4D-4EA9-B6AB-A9BB0316869E}"/>
              </a:ext>
            </a:extLst>
          </p:cNvPr>
          <p:cNvCxnSpPr>
            <a:cxnSpLocks/>
          </p:cNvCxnSpPr>
          <p:nvPr/>
        </p:nvCxnSpPr>
        <p:spPr bwMode="auto">
          <a:xfrm>
            <a:off x="1086191" y="5275825"/>
            <a:ext cx="0" cy="6356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Textfeld 55">
            <a:extLst>
              <a:ext uri="{FF2B5EF4-FFF2-40B4-BE49-F238E27FC236}">
                <a16:creationId xmlns:a16="http://schemas.microsoft.com/office/drawing/2014/main" id="{7C2A9B5C-8683-43BD-9153-6FA28D55E84F}"/>
              </a:ext>
            </a:extLst>
          </p:cNvPr>
          <p:cNvSpPr txBox="1"/>
          <p:nvPr/>
        </p:nvSpPr>
        <p:spPr>
          <a:xfrm>
            <a:off x="5797371" y="2209265"/>
            <a:ext cx="309996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no</a:t>
            </a:r>
          </a:p>
        </p:txBody>
      </p:sp>
      <p:sp>
        <p:nvSpPr>
          <p:cNvPr id="57" name="Textfeld 56">
            <a:extLst>
              <a:ext uri="{FF2B5EF4-FFF2-40B4-BE49-F238E27FC236}">
                <a16:creationId xmlns:a16="http://schemas.microsoft.com/office/drawing/2014/main" id="{34FBE5AE-DBC4-47B1-AA19-1709D0F662E1}"/>
              </a:ext>
            </a:extLst>
          </p:cNvPr>
          <p:cNvSpPr txBox="1"/>
          <p:nvPr/>
        </p:nvSpPr>
        <p:spPr>
          <a:xfrm>
            <a:off x="6044119" y="1860829"/>
            <a:ext cx="263304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yes</a:t>
            </a:r>
          </a:p>
        </p:txBody>
      </p:sp>
      <p:sp>
        <p:nvSpPr>
          <p:cNvPr id="58" name="Flussdiagramm: Alternativer Prozess 57">
            <a:extLst>
              <a:ext uri="{FF2B5EF4-FFF2-40B4-BE49-F238E27FC236}">
                <a16:creationId xmlns:a16="http://schemas.microsoft.com/office/drawing/2014/main" id="{EB2247DD-87B2-4610-8DD1-A3A317810D6F}"/>
              </a:ext>
            </a:extLst>
          </p:cNvPr>
          <p:cNvSpPr/>
          <p:nvPr/>
        </p:nvSpPr>
        <p:spPr bwMode="auto">
          <a:xfrm>
            <a:off x="4380919" y="1811856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Ask colleagues</a:t>
            </a:r>
          </a:p>
        </p:txBody>
      </p:sp>
      <p:sp>
        <p:nvSpPr>
          <p:cNvPr id="59" name="Flussdiagramm: Alternativer Prozess 58">
            <a:extLst>
              <a:ext uri="{FF2B5EF4-FFF2-40B4-BE49-F238E27FC236}">
                <a16:creationId xmlns:a16="http://schemas.microsoft.com/office/drawing/2014/main" id="{F1FB96BF-418F-4EAD-9B32-826B36613AF8}"/>
              </a:ext>
            </a:extLst>
          </p:cNvPr>
          <p:cNvSpPr/>
          <p:nvPr/>
        </p:nvSpPr>
        <p:spPr bwMode="auto">
          <a:xfrm>
            <a:off x="7766624" y="3193936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Hand over new smartphone</a:t>
            </a:r>
          </a:p>
        </p:txBody>
      </p: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98A94A14-937C-4EA8-A5D9-358D0CD98DB6}"/>
              </a:ext>
            </a:extLst>
          </p:cNvPr>
          <p:cNvCxnSpPr>
            <a:cxnSpLocks/>
            <a:stCxn id="59" idx="3"/>
            <a:endCxn id="67" idx="2"/>
          </p:cNvCxnSpPr>
          <p:nvPr/>
        </p:nvCxnSpPr>
        <p:spPr bwMode="auto">
          <a:xfrm flipV="1">
            <a:off x="8724846" y="3450819"/>
            <a:ext cx="259488" cy="7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Flussdiagramm: Verbinder 60">
            <a:extLst>
              <a:ext uri="{FF2B5EF4-FFF2-40B4-BE49-F238E27FC236}">
                <a16:creationId xmlns:a16="http://schemas.microsoft.com/office/drawing/2014/main" id="{BD93244E-FD46-4D29-86DA-4D7729846915}"/>
              </a:ext>
            </a:extLst>
          </p:cNvPr>
          <p:cNvSpPr/>
          <p:nvPr/>
        </p:nvSpPr>
        <p:spPr bwMode="auto">
          <a:xfrm>
            <a:off x="907947" y="1586128"/>
            <a:ext cx="360000" cy="360000"/>
          </a:xfrm>
          <a:prstGeom prst="flowChartConnecto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sz="900" noProof="0" dirty="0"/>
          </a:p>
        </p:txBody>
      </p:sp>
      <p:sp>
        <p:nvSpPr>
          <p:cNvPr id="63" name="Flussdiagramm: Alternativer Prozess 62">
            <a:extLst>
              <a:ext uri="{FF2B5EF4-FFF2-40B4-BE49-F238E27FC236}">
                <a16:creationId xmlns:a16="http://schemas.microsoft.com/office/drawing/2014/main" id="{18B7ACA1-2F00-4CB3-961F-790F69C5C2B7}"/>
              </a:ext>
            </a:extLst>
          </p:cNvPr>
          <p:cNvSpPr/>
          <p:nvPr/>
        </p:nvSpPr>
        <p:spPr bwMode="auto">
          <a:xfrm>
            <a:off x="838200" y="1502617"/>
            <a:ext cx="1576133" cy="515228"/>
          </a:xfrm>
          <a:prstGeom prst="flowChartAlternateProcess">
            <a:avLst/>
          </a:prstGeom>
          <a:noFill/>
          <a:ln w="9525" cap="flat" cmpd="sng" algn="ctr">
            <a:solidFill>
              <a:schemeClr val="tx1"/>
            </a:solidFill>
            <a:prstDash val="lgDashDot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sz="900" noProof="0" dirty="0"/>
          </a:p>
        </p:txBody>
      </p:sp>
      <p:sp>
        <p:nvSpPr>
          <p:cNvPr id="64" name="Flussdiagramm: Alternativer Prozess 63">
            <a:extLst>
              <a:ext uri="{FF2B5EF4-FFF2-40B4-BE49-F238E27FC236}">
                <a16:creationId xmlns:a16="http://schemas.microsoft.com/office/drawing/2014/main" id="{D27D82B8-2124-4F83-B24C-379BA71A0E62}"/>
              </a:ext>
            </a:extLst>
          </p:cNvPr>
          <p:cNvSpPr/>
          <p:nvPr/>
        </p:nvSpPr>
        <p:spPr bwMode="auto">
          <a:xfrm>
            <a:off x="5342175" y="2436722"/>
            <a:ext cx="958223" cy="515227"/>
          </a:xfrm>
          <a:prstGeom prst="flowChartAlternateProcess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Ask for a pool smartphone</a:t>
            </a:r>
          </a:p>
        </p:txBody>
      </p:sp>
      <p:cxnSp>
        <p:nvCxnSpPr>
          <p:cNvPr id="65" name="Gerade Verbindung mit Pfeil 64">
            <a:extLst>
              <a:ext uri="{FF2B5EF4-FFF2-40B4-BE49-F238E27FC236}">
                <a16:creationId xmlns:a16="http://schemas.microsoft.com/office/drawing/2014/main" id="{AC8AAC8A-EC15-439E-A5B3-4468F76EB30E}"/>
              </a:ext>
            </a:extLst>
          </p:cNvPr>
          <p:cNvCxnSpPr>
            <a:endCxn id="29" idx="0"/>
          </p:cNvCxnSpPr>
          <p:nvPr/>
        </p:nvCxnSpPr>
        <p:spPr bwMode="auto">
          <a:xfrm>
            <a:off x="5813392" y="2951948"/>
            <a:ext cx="1" cy="24125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6" name="Flussdiagramm: Verbinder 75">
            <a:extLst>
              <a:ext uri="{FF2B5EF4-FFF2-40B4-BE49-F238E27FC236}">
                <a16:creationId xmlns:a16="http://schemas.microsoft.com/office/drawing/2014/main" id="{DD6394E4-86EA-4E2D-8635-FC4C7D640969}"/>
              </a:ext>
            </a:extLst>
          </p:cNvPr>
          <p:cNvSpPr/>
          <p:nvPr/>
        </p:nvSpPr>
        <p:spPr bwMode="auto">
          <a:xfrm>
            <a:off x="7277598" y="2950373"/>
            <a:ext cx="360000" cy="360000"/>
          </a:xfrm>
          <a:prstGeom prst="flowChartConnector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2</a:t>
            </a:r>
          </a:p>
          <a:p>
            <a:pPr algn="ctr" eaLnBrk="0" hangingPunct="0"/>
            <a:r>
              <a:rPr lang="en-GB" sz="900" noProof="0" dirty="0"/>
              <a:t>days</a:t>
            </a: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7C667993-0A48-47B7-9F05-42BA4B10D3C6}"/>
              </a:ext>
            </a:extLst>
          </p:cNvPr>
          <p:cNvSpPr txBox="1"/>
          <p:nvPr/>
        </p:nvSpPr>
        <p:spPr>
          <a:xfrm>
            <a:off x="3352826" y="1571696"/>
            <a:ext cx="1256568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company </a:t>
            </a:r>
            <a:br>
              <a:rPr lang="en-GB" noProof="0" dirty="0"/>
            </a:br>
            <a:r>
              <a:rPr lang="en-GB" noProof="0" dirty="0"/>
              <a:t>smartphone </a:t>
            </a:r>
            <a:br>
              <a:rPr lang="en-GB" noProof="0" dirty="0"/>
            </a:br>
            <a:r>
              <a:rPr lang="en-GB" noProof="0" dirty="0"/>
              <a:t>lost</a:t>
            </a:r>
          </a:p>
        </p:txBody>
      </p:sp>
      <p:sp>
        <p:nvSpPr>
          <p:cNvPr id="67" name="Flussdiagramm: Verbinder 66">
            <a:extLst>
              <a:ext uri="{FF2B5EF4-FFF2-40B4-BE49-F238E27FC236}">
                <a16:creationId xmlns:a16="http://schemas.microsoft.com/office/drawing/2014/main" id="{F2A87F9B-5D1F-430E-868C-9C43146DD76E}"/>
              </a:ext>
            </a:extLst>
          </p:cNvPr>
          <p:cNvSpPr/>
          <p:nvPr/>
        </p:nvSpPr>
        <p:spPr bwMode="auto">
          <a:xfrm>
            <a:off x="8984334" y="3270819"/>
            <a:ext cx="360000" cy="360000"/>
          </a:xfrm>
          <a:prstGeom prst="flowChartConnector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GB" sz="900" noProof="0" dirty="0"/>
              <a:t>End</a:t>
            </a:r>
          </a:p>
        </p:txBody>
      </p:sp>
      <p:cxnSp>
        <p:nvCxnSpPr>
          <p:cNvPr id="68" name="Verbinder: gewinkelt 67">
            <a:extLst>
              <a:ext uri="{FF2B5EF4-FFF2-40B4-BE49-F238E27FC236}">
                <a16:creationId xmlns:a16="http://schemas.microsoft.com/office/drawing/2014/main" id="{88A1C50D-7D69-4C0E-AD3C-A5610A32097F}"/>
              </a:ext>
            </a:extLst>
          </p:cNvPr>
          <p:cNvCxnSpPr>
            <a:stCxn id="59" idx="2"/>
            <a:endCxn id="40" idx="4"/>
          </p:cNvCxnSpPr>
          <p:nvPr/>
        </p:nvCxnSpPr>
        <p:spPr bwMode="auto">
          <a:xfrm rot="5400000">
            <a:off x="7427445" y="3715649"/>
            <a:ext cx="824779" cy="811804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Flussdiagramm: Dokument 68">
            <a:extLst>
              <a:ext uri="{FF2B5EF4-FFF2-40B4-BE49-F238E27FC236}">
                <a16:creationId xmlns:a16="http://schemas.microsoft.com/office/drawing/2014/main" id="{72046C92-C84E-4563-9143-5E06B6A0F86F}"/>
              </a:ext>
            </a:extLst>
          </p:cNvPr>
          <p:cNvSpPr/>
          <p:nvPr/>
        </p:nvSpPr>
        <p:spPr bwMode="auto">
          <a:xfrm>
            <a:off x="7938244" y="5170848"/>
            <a:ext cx="812132" cy="617202"/>
          </a:xfrm>
          <a:prstGeom prst="flowChartDocumen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900" noProof="0" dirty="0"/>
              <a:t>Form for smartphone handover</a:t>
            </a:r>
          </a:p>
        </p:txBody>
      </p:sp>
      <p:cxnSp>
        <p:nvCxnSpPr>
          <p:cNvPr id="70" name="Gerade Verbindung mit Pfeil 69">
            <a:extLst>
              <a:ext uri="{FF2B5EF4-FFF2-40B4-BE49-F238E27FC236}">
                <a16:creationId xmlns:a16="http://schemas.microsoft.com/office/drawing/2014/main" id="{4752CC1A-4481-41FE-B6DE-0C076EBEB35A}"/>
              </a:ext>
            </a:extLst>
          </p:cNvPr>
          <p:cNvCxnSpPr>
            <a:cxnSpLocks/>
            <a:endCxn id="69" idx="0"/>
          </p:cNvCxnSpPr>
          <p:nvPr/>
        </p:nvCxnSpPr>
        <p:spPr bwMode="auto">
          <a:xfrm>
            <a:off x="8344310" y="3708432"/>
            <a:ext cx="0" cy="14624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Textfeld 72">
            <a:extLst>
              <a:ext uri="{FF2B5EF4-FFF2-40B4-BE49-F238E27FC236}">
                <a16:creationId xmlns:a16="http://schemas.microsoft.com/office/drawing/2014/main" id="{13132F1D-23C9-43C0-3C49-D5DD091D4BDE}"/>
              </a:ext>
            </a:extLst>
          </p:cNvPr>
          <p:cNvSpPr txBox="1"/>
          <p:nvPr/>
        </p:nvSpPr>
        <p:spPr>
          <a:xfrm>
            <a:off x="8535767" y="2952457"/>
            <a:ext cx="1256568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company </a:t>
            </a:r>
            <a:br>
              <a:rPr lang="en-GB" noProof="0" dirty="0"/>
            </a:br>
            <a:r>
              <a:rPr lang="en-GB" noProof="0" dirty="0"/>
              <a:t>smartphone </a:t>
            </a:r>
            <a:br>
              <a:rPr lang="en-GB" noProof="0" dirty="0"/>
            </a:br>
            <a:r>
              <a:rPr lang="en-GB" noProof="0" dirty="0"/>
              <a:t>provided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D4F6F9E1-4CDA-6E3D-1159-531FC131B8FE}"/>
              </a:ext>
            </a:extLst>
          </p:cNvPr>
          <p:cNvSpPr txBox="1"/>
          <p:nvPr/>
        </p:nvSpPr>
        <p:spPr>
          <a:xfrm>
            <a:off x="7275208" y="1562350"/>
            <a:ext cx="1256568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company </a:t>
            </a:r>
            <a:br>
              <a:rPr lang="en-GB" noProof="0" dirty="0"/>
            </a:br>
            <a:r>
              <a:rPr lang="en-GB" noProof="0" dirty="0"/>
              <a:t>smartphone </a:t>
            </a:r>
            <a:br>
              <a:rPr lang="en-GB" noProof="0" dirty="0"/>
            </a:br>
            <a:r>
              <a:rPr lang="en-GB" noProof="0" dirty="0"/>
              <a:t>found</a:t>
            </a:r>
          </a:p>
        </p:txBody>
      </p:sp>
      <p:sp>
        <p:nvSpPr>
          <p:cNvPr id="75" name="Flussdiagramm: Zusammenführung 74">
            <a:extLst>
              <a:ext uri="{FF2B5EF4-FFF2-40B4-BE49-F238E27FC236}">
                <a16:creationId xmlns:a16="http://schemas.microsoft.com/office/drawing/2014/main" id="{40FF5803-BA64-E3E3-2DCC-72722B5A708C}"/>
              </a:ext>
            </a:extLst>
          </p:cNvPr>
          <p:cNvSpPr/>
          <p:nvPr/>
        </p:nvSpPr>
        <p:spPr bwMode="auto">
          <a:xfrm>
            <a:off x="1367356" y="4087556"/>
            <a:ext cx="360000" cy="360000"/>
          </a:xfrm>
          <a:prstGeom prst="flowChartSummingJunction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noProof="0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77" name="Flussdiagramm: Oder 76">
            <a:extLst>
              <a:ext uri="{FF2B5EF4-FFF2-40B4-BE49-F238E27FC236}">
                <a16:creationId xmlns:a16="http://schemas.microsoft.com/office/drawing/2014/main" id="{5AD4D026-8ED5-5391-BC1C-343C37ADCB70}"/>
              </a:ext>
            </a:extLst>
          </p:cNvPr>
          <p:cNvSpPr/>
          <p:nvPr/>
        </p:nvSpPr>
        <p:spPr bwMode="auto">
          <a:xfrm>
            <a:off x="1966929" y="4093737"/>
            <a:ext cx="360000" cy="360000"/>
          </a:xfrm>
          <a:prstGeom prst="flowChartOr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noProof="0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77942E96-87F5-3B6A-789D-C5D005E8F682}"/>
              </a:ext>
            </a:extLst>
          </p:cNvPr>
          <p:cNvSpPr txBox="1"/>
          <p:nvPr/>
        </p:nvSpPr>
        <p:spPr>
          <a:xfrm>
            <a:off x="1339759" y="3430216"/>
            <a:ext cx="1010571" cy="2308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marR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  <a:defRPr kumimoji="0" sz="900" b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GB" noProof="0" dirty="0"/>
              <a:t>condition </a:t>
            </a:r>
            <a:br>
              <a:rPr lang="en-GB" noProof="0" dirty="0"/>
            </a:br>
            <a:r>
              <a:rPr lang="en-GB" noProof="0" dirty="0"/>
              <a:t>(text for gateways)</a:t>
            </a:r>
          </a:p>
        </p:txBody>
      </p:sp>
      <p:sp>
        <p:nvSpPr>
          <p:cNvPr id="79" name="Flussdiagramm: Verzweigung 78">
            <a:extLst>
              <a:ext uri="{FF2B5EF4-FFF2-40B4-BE49-F238E27FC236}">
                <a16:creationId xmlns:a16="http://schemas.microsoft.com/office/drawing/2014/main" id="{FC22DA92-9C4E-8748-05E8-4264C3E74250}"/>
              </a:ext>
            </a:extLst>
          </p:cNvPr>
          <p:cNvSpPr/>
          <p:nvPr/>
        </p:nvSpPr>
        <p:spPr bwMode="auto">
          <a:xfrm>
            <a:off x="1592353" y="3714228"/>
            <a:ext cx="515014" cy="345060"/>
          </a:xfrm>
          <a:prstGeom prst="flowChartDecision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noProof="0" dirty="0"/>
          </a:p>
        </p:txBody>
      </p:sp>
      <p:sp>
        <p:nvSpPr>
          <p:cNvPr id="80" name="Flussdiagramm: Alternativer Prozess 79">
            <a:extLst>
              <a:ext uri="{FF2B5EF4-FFF2-40B4-BE49-F238E27FC236}">
                <a16:creationId xmlns:a16="http://schemas.microsoft.com/office/drawing/2014/main" id="{AD03D87E-C325-1E87-7403-02E762FB7E95}"/>
              </a:ext>
            </a:extLst>
          </p:cNvPr>
          <p:cNvSpPr/>
          <p:nvPr/>
        </p:nvSpPr>
        <p:spPr bwMode="auto">
          <a:xfrm>
            <a:off x="1204953" y="3385270"/>
            <a:ext cx="1248596" cy="1135574"/>
          </a:xfrm>
          <a:prstGeom prst="flowChartAlternateProcess">
            <a:avLst/>
          </a:prstGeom>
          <a:noFill/>
          <a:ln w="9525" cap="flat" cmpd="sng" algn="ctr">
            <a:solidFill>
              <a:schemeClr val="tx1"/>
            </a:solidFill>
            <a:prstDash val="lgDashDot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endParaRPr lang="en-GB" sz="900" noProof="0" dirty="0"/>
          </a:p>
        </p:txBody>
      </p:sp>
    </p:spTree>
    <p:extLst>
      <p:ext uri="{BB962C8B-B14F-4D97-AF65-F5344CB8AC3E}">
        <p14:creationId xmlns:p14="http://schemas.microsoft.com/office/powerpoint/2010/main" val="1405921671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950</Words>
  <Application>Microsoft Office PowerPoint</Application>
  <PresentationFormat>Breitbild</PresentationFormat>
  <Paragraphs>153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Wingdings</vt:lpstr>
      <vt:lpstr>Benutzerdefiniertes Design</vt:lpstr>
      <vt:lpstr>Process Modelling Exercises</vt:lpstr>
      <vt:lpstr>Process Modelling</vt:lpstr>
      <vt:lpstr>Process Modelling Task 1:  Create your own process description</vt:lpstr>
      <vt:lpstr>Process Elements – Process Checklist</vt:lpstr>
      <vt:lpstr>Process Modelling Task 1 (continued):  Enhance your process description</vt:lpstr>
      <vt:lpstr>Process Checklist: example</vt:lpstr>
      <vt:lpstr>Process Modelling</vt:lpstr>
      <vt:lpstr>BPMN Process Model: template</vt:lpstr>
      <vt:lpstr>BPMN Process Model: simple example</vt:lpstr>
      <vt:lpstr>Process Modelling Task 2:  Checklist, Flowchart (BPMN) &amp; Peer Review</vt:lpstr>
      <vt:lpstr>References / Image 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Marlies Titak</dc:creator>
  <cp:lastModifiedBy>Marlies Titak</cp:lastModifiedBy>
  <cp:revision>21</cp:revision>
  <cp:lastPrinted>2026-01-12T12:31:10Z</cp:lastPrinted>
  <dcterms:created xsi:type="dcterms:W3CDTF">2026-01-04T13:23:53Z</dcterms:created>
  <dcterms:modified xsi:type="dcterms:W3CDTF">2026-01-16T19:31:06Z</dcterms:modified>
</cp:coreProperties>
</file>